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57" r:id="rId5"/>
    <p:sldId id="259" r:id="rId6"/>
    <p:sldId id="260" r:id="rId7"/>
    <p:sldId id="30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E3F37-4630-45F1-BF2A-729E5341B4F2}" v="5101" dt="2024-03-31T19:27:53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FBD8-1037-E88C-2337-6E9E5E2D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DA730-091C-0252-BE48-539D13CCD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E0EF-29B1-82AE-86D9-85F5303C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025CC-E975-EA5A-7614-EB2B2573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07A6-40E6-0E4A-32CA-1BA4CCD0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9D9B-D351-2D27-9568-FFE5A235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E8763-1F2A-F064-56AC-7A76D5405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39FD-F890-C38E-6F0F-6916380D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A4D5-A08B-7996-1E73-C72677BF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0F67-613B-5B7C-1D06-131003E1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868D83-5D41-32E6-6E5F-0360F407F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47E534-70E5-857F-429B-98D54126B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6D31-E47A-C7C5-D514-B72C4184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D39B-AC8A-9857-0940-DF09758A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3FE1-A27C-E44A-0E6D-BFC2E0DF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9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6CAA-AFE6-14A2-9D99-B18CA08B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2B22-6BB3-5681-C8A8-3B649E41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71C23-5A8A-BED4-E746-7FE88C2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7BD4-9901-B341-D3A1-A553F9E1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CC679-C1E0-C0D7-C0F3-61E36E5B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0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993F-FDEF-E7A1-6F0B-9326E366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90A37-506D-6A74-CD19-B2FA43E7B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D787-6A51-131B-5E24-B3A6503E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E94D6-BCAC-9BE8-972B-8FD168A3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52E36-8A6A-DD8C-1DFF-322AF137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07C6-9729-10E3-1ADA-24BE54E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7C2A-7E5C-8A8D-4117-BAEE44F15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D8D7-ED6D-2732-9BDF-3E3842090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783BE-A372-788F-540F-DE6B1111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D1419-5AE8-264B-7763-6C628CF4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F7BF1-E61B-1E35-4B84-0C7C3DF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0B11-4291-85BA-D2AC-9AA33EEB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F0AF-9D7B-D049-7A7B-A9AFB5B80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17E6-0958-DF5F-F633-A313948C7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4C7B9-0349-5E74-42D2-38C5DE85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AFF54-63E7-0FF3-EB3D-A48CEFE334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B2B3D-79BA-7BE8-1E0F-209CD9A7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3E0E9-8132-4511-79E6-633D7E80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D1C69-40CB-C09B-3338-A47AC25E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12C3-CEB2-0D95-F615-D030233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D37E0-349C-9769-58F0-36348332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C29F8-3FF0-C8CC-73E5-421138C6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C93A9-0A5A-EB38-69F4-E108838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30899-CE87-3CE0-8C76-3CA32F2D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CC7F6-48CF-F964-36FC-9CFFB05E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C1ADF-A6AB-2AEC-CE8E-F57D61FA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4D81-34B4-24B3-C38C-E9D4FD4E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9C83-9136-CC95-257C-DC21DF4EC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2689C-E6E4-77A6-ADA5-D7D903516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10056-10D0-5B49-F463-D6607042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AB0D6-8A90-21B6-7039-8D714C83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A0753-4711-22C7-A5B0-83F6516B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8284-E836-27CA-A6C8-B1CAB207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50769-BCBE-7914-FB74-608C32311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FB7DF-9D55-A920-E3F6-E7D9A02EC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2D65-1F13-30BE-A117-626096A0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391F0-3CAA-6336-09CF-075EE8DA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5CDB8-08A0-59FE-D933-AFA3DC08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37C6A-0CA7-614D-7E34-0A0044EB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AEFE3-61EC-295F-3EF6-9D0C97A1A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E317-E14B-4EB1-A95E-AD7CF0B3F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67666-4866-4A8A-9BDB-EB281C6962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C3FD-5B2C-29B5-757C-E4347B489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9DCF-C80C-495B-B79E-409E7D507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E9690-B16C-4CA3-BA89-5E7077C61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1966-B170-9D92-EEA4-5295E220D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Neuroscience: Introduction and Neuronal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DB6F8-065E-9C26-A913-DEEF9C764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Robinson,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/>
              <a:t>CWRU Undergraduate Neuroscience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9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56593-4F39-1E0D-A0F3-A2E01A668E7A}"/>
              </a:ext>
            </a:extLst>
          </p:cNvPr>
          <p:cNvSpPr txBox="1"/>
          <p:nvPr/>
        </p:nvSpPr>
        <p:spPr>
          <a:xfrm>
            <a:off x="218942" y="2396348"/>
            <a:ext cx="61689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a moment and look at the disparity of ions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 matter which you choose you see there is a concentration barrier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thank are hard working lipid membrane for this!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showing the </a:t>
            </a:r>
            <a:r>
              <a:rPr lang="en-US" sz="2400" b="1" dirty="0"/>
              <a:t>chemical gradient</a:t>
            </a:r>
            <a:r>
              <a:rPr lang="en-US" sz="2400" dirty="0"/>
              <a:t>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ions also have a </a:t>
            </a:r>
            <a:r>
              <a:rPr lang="en-US" sz="2400" b="1" dirty="0"/>
              <a:t>charge </a:t>
            </a:r>
            <a:endParaRPr lang="en-US" sz="2400" dirty="0"/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401F959-ED7F-5D9C-9120-BF51FD0BE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41" y="2542161"/>
            <a:ext cx="5402370" cy="2751206"/>
          </a:xfrm>
          <a:prstGeom prst="rect">
            <a:avLst/>
          </a:prstGeom>
        </p:spPr>
      </p:pic>
      <p:pic>
        <p:nvPicPr>
          <p:cNvPr id="7" name="Picture 6" descr="A diagram of a cell structure&#10;&#10;Description automatically generated">
            <a:extLst>
              <a:ext uri="{FF2B5EF4-FFF2-40B4-BE49-F238E27FC236}">
                <a16:creationId xmlns:a16="http://schemas.microsoft.com/office/drawing/2014/main" id="{19459465-8C8F-B5DC-EAF3-1FE0395B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52426" r="16214" b="7315"/>
          <a:stretch/>
        </p:blipFill>
        <p:spPr>
          <a:xfrm rot="5400000">
            <a:off x="8929050" y="3648199"/>
            <a:ext cx="1159522" cy="9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8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231820" y="2058833"/>
            <a:ext cx="60861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ions also have a </a:t>
            </a:r>
            <a:r>
              <a:rPr lang="en-US" sz="2400" b="1" dirty="0"/>
              <a:t>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If you set up a chemical gradient of ions, you will </a:t>
            </a:r>
            <a:r>
              <a:rPr lang="en-US" sz="2400" b="1" u="sng" dirty="0"/>
              <a:t>inherit their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/>
              <a:t>This is what Neuroscience means when it says there is an electrochemical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important to remember that both the charge disparity of the membrane and natural gradient of concentration both will determine flow of these ions (the electro-chemical aspects are linked)</a:t>
            </a:r>
          </a:p>
        </p:txBody>
      </p:sp>
      <p:pic>
        <p:nvPicPr>
          <p:cNvPr id="8" name="Picture 7" descr="A diagram of a cell&#10;&#10;Description automatically generated">
            <a:extLst>
              <a:ext uri="{FF2B5EF4-FFF2-40B4-BE49-F238E27FC236}">
                <a16:creationId xmlns:a16="http://schemas.microsoft.com/office/drawing/2014/main" id="{CA2CF218-2D22-046C-6BC0-0CA1AC3E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93" y="1506984"/>
            <a:ext cx="3567344" cy="53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 all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3E43F-B069-7A81-60B7-850EE5A6F89C}"/>
                  </a:ext>
                </a:extLst>
              </p:cNvPr>
              <p:cNvSpPr txBox="1"/>
              <p:nvPr/>
            </p:nvSpPr>
            <p:spPr>
              <a:xfrm>
                <a:off x="838200" y="1567157"/>
                <a:ext cx="5554462" cy="5050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ion has channels that can allow the ions to flow down their </a:t>
                </a:r>
                <a:r>
                  <a:rPr lang="en-US" b="1" dirty="0"/>
                  <a:t>concentration gradients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What factors control diffusion of concentration down its gradient? </a:t>
                </a:r>
                <a:r>
                  <a:rPr lang="en-US" dirty="0"/>
                  <a:t>(thanks to </a:t>
                </a:r>
                <a:r>
                  <a:rPr lang="en-US" b="1" dirty="0"/>
                  <a:t>thermodynamics</a:t>
                </a:r>
                <a:r>
                  <a:rPr lang="en-US" dirty="0"/>
                  <a:t> and Walther Hermann </a:t>
                </a:r>
                <a:r>
                  <a:rPr lang="en-US" b="1" dirty="0"/>
                  <a:t>Nernst </a:t>
                </a:r>
                <a:r>
                  <a:rPr lang="en-US" dirty="0"/>
                  <a:t>we know this!)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Nernst equation </a:t>
                </a:r>
                <a:r>
                  <a:rPr lang="en-US" dirty="0"/>
                  <a:t>describes the electrical potential of a concentration of 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solves the electrical potential (or disparity) for an ion given the concentration gradient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needs thermodynamic parameters that </a:t>
                </a:r>
                <a:r>
                  <a:rPr lang="en-US" b="1" dirty="0"/>
                  <a:t>impact concentration gradients of ions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z </a:t>
                </a:r>
                <a:r>
                  <a:rPr lang="en-US" dirty="0"/>
                  <a:t>(charge of ion)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 </a:t>
                </a:r>
                <a:r>
                  <a:rPr lang="en-US" dirty="0"/>
                  <a:t>(temperature)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 </a:t>
                </a:r>
                <a:r>
                  <a:rPr lang="en-US" dirty="0"/>
                  <a:t>(universal gas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 </a:t>
                </a:r>
                <a:r>
                  <a:rPr lang="en-US" dirty="0"/>
                  <a:t>(Faraday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𝑹𝑻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𝒛𝑭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𝒐𝒖𝒕𝒔𝒊𝒅𝒆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𝒄𝒐𝒏𝒄𝒆𝒏𝒕𝒓𝒂𝒕𝒊𝒐𝒏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𝒊𝒏𝒔𝒊𝒅𝒆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3E43F-B069-7A81-60B7-850EE5A6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157"/>
                <a:ext cx="5554462" cy="5050422"/>
              </a:xfrm>
              <a:prstGeom prst="rect">
                <a:avLst/>
              </a:prstGeom>
              <a:blipFill>
                <a:blip r:embed="rId2"/>
                <a:stretch>
                  <a:fillRect l="-768" t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CA826DD-BC47-B6B7-B3F0-F8CEE0D85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24" y="1690688"/>
            <a:ext cx="3361972" cy="51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ion distribution all together</a:t>
            </a:r>
            <a:endParaRPr lang="en-US" dirty="0"/>
          </a:p>
        </p:txBody>
      </p:sp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CA826DD-BC47-B6B7-B3F0-F8CEE0D85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24" y="1690688"/>
            <a:ext cx="3361972" cy="5126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A606A-8A68-937B-F01F-B85C4E6245C6}"/>
                  </a:ext>
                </a:extLst>
              </p:cNvPr>
              <p:cNvSpPr txBox="1"/>
              <p:nvPr/>
            </p:nvSpPr>
            <p:spPr>
              <a:xfrm>
                <a:off x="542925" y="2228149"/>
                <a:ext cx="605910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ion has channels that can allow the ions to flow down their </a:t>
                </a:r>
                <a:r>
                  <a:rPr lang="en-US" b="1" dirty="0"/>
                  <a:t>concentration gradients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combination of all these ion gradients together is imbalanced at equilibrium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equilibrium is the </a:t>
                </a:r>
                <a:r>
                  <a:rPr lang="en-US" b="1" dirty="0"/>
                  <a:t>resting voltage of a membrane </a:t>
                </a:r>
              </a:p>
              <a:p>
                <a:pPr lvl="1"/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 err="1"/>
                  <a:t>V</a:t>
                </a:r>
                <a:r>
                  <a:rPr lang="en-US" b="1" baseline="-25000" dirty="0" err="1"/>
                  <a:t>inside</a:t>
                </a:r>
                <a:r>
                  <a:rPr lang="en-US" b="1" baseline="-25000" dirty="0"/>
                  <a:t> cell</a:t>
                </a:r>
                <a:r>
                  <a:rPr lang="en-US" b="1" dirty="0"/>
                  <a:t> – </a:t>
                </a:r>
                <a:r>
                  <a:rPr lang="en-US" b="1" dirty="0" err="1"/>
                  <a:t>V</a:t>
                </a:r>
                <a:r>
                  <a:rPr lang="en-US" b="1" baseline="-25000" dirty="0" err="1"/>
                  <a:t>outisde</a:t>
                </a:r>
                <a:r>
                  <a:rPr lang="en-US" b="1" baseline="-25000" dirty="0"/>
                  <a:t> cell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an actual </a:t>
                </a:r>
                <a:r>
                  <a:rPr lang="en-US" b="1" dirty="0"/>
                  <a:t>charge</a:t>
                </a:r>
                <a:r>
                  <a:rPr lang="en-US" dirty="0"/>
                  <a:t> to neuronal membranes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charge is the same that underlies batteries!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Note that for multiple ions, we use Goldman-Hodgkin-Katz (GHK) equation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 to worry, this is taking </a:t>
                </a:r>
                <a:r>
                  <a:rPr lang="en-US" b="1" dirty="0"/>
                  <a:t>Nernst equation and applying it for multiple ions in a permeable membrane</a:t>
                </a:r>
                <a:r>
                  <a:rPr lang="en-US" dirty="0"/>
                  <a:t>, which we will revisit later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A606A-8A68-937B-F01F-B85C4E624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2228149"/>
                <a:ext cx="6059102" cy="4247317"/>
              </a:xfrm>
              <a:prstGeom prst="rect">
                <a:avLst/>
              </a:prstGeom>
              <a:blipFill>
                <a:blip r:embed="rId3"/>
                <a:stretch>
                  <a:fillRect l="-604" t="-718" r="-905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40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electrical engineering 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136144" y="2611119"/>
            <a:ext cx="621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electrical nature of neuronal membranes, they are often diagramed as an electrical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us understand different parts of electrical charges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resistor </a:t>
            </a:r>
            <a:r>
              <a:rPr lang="en-US" dirty="0"/>
              <a:t>a device that </a:t>
            </a:r>
            <a:r>
              <a:rPr lang="en-US" b="1" dirty="0"/>
              <a:t>resists electrical flow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capacitor </a:t>
            </a:r>
            <a:r>
              <a:rPr lang="en-US" dirty="0"/>
              <a:t>is electoral device that stores charges by the natural thermodynamic law that if you have charge disparity the opposing charged ions will align as close to each other as possible</a:t>
            </a:r>
          </a:p>
        </p:txBody>
      </p:sp>
      <p:pic>
        <p:nvPicPr>
          <p:cNvPr id="4098" name="Picture 2" descr="The Capacitor">
            <a:extLst>
              <a:ext uri="{FF2B5EF4-FFF2-40B4-BE49-F238E27FC236}">
                <a16:creationId xmlns:a16="http://schemas.microsoft.com/office/drawing/2014/main" id="{831071A8-45F7-4DA4-83FA-72FC868B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3" y="4801211"/>
            <a:ext cx="1950683" cy="19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 of lipid bilayers and channel&#10;&#10;Description automatically generated">
            <a:extLst>
              <a:ext uri="{FF2B5EF4-FFF2-40B4-BE49-F238E27FC236}">
                <a16:creationId xmlns:a16="http://schemas.microsoft.com/office/drawing/2014/main" id="{BBF56B56-A500-59D2-E58F-05F3E0E9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3" y="2338914"/>
            <a:ext cx="2913834" cy="19914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CB1A005-15C4-2667-1FB3-03DF6CBFFFD7}"/>
              </a:ext>
            </a:extLst>
          </p:cNvPr>
          <p:cNvGrpSpPr/>
          <p:nvPr/>
        </p:nvGrpSpPr>
        <p:grpSpPr>
          <a:xfrm>
            <a:off x="7332406" y="4518410"/>
            <a:ext cx="2611323" cy="1356064"/>
            <a:chOff x="7894381" y="3671339"/>
            <a:chExt cx="2611323" cy="1356064"/>
          </a:xfrm>
        </p:grpSpPr>
        <p:pic>
          <p:nvPicPr>
            <p:cNvPr id="11" name="Picture 10" descr="A group of symbols with text&#10;&#10;Description automatically generated">
              <a:extLst>
                <a:ext uri="{FF2B5EF4-FFF2-40B4-BE49-F238E27FC236}">
                  <a16:creationId xmlns:a16="http://schemas.microsoft.com/office/drawing/2014/main" id="{E0361D07-ECD0-3F9C-3256-C8DDDDEF8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905"/>
            <a:stretch/>
          </p:blipFill>
          <p:spPr>
            <a:xfrm>
              <a:off x="7894381" y="3671339"/>
              <a:ext cx="2611323" cy="1356064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7F8BC3B-1233-8C7B-0C49-021E2E90A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5377" y="4516716"/>
              <a:ext cx="844205" cy="316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diagram of a circuit&#10;&#10;Description automatically generated">
            <a:extLst>
              <a:ext uri="{FF2B5EF4-FFF2-40B4-BE49-F238E27FC236}">
                <a16:creationId xmlns:a16="http://schemas.microsoft.com/office/drawing/2014/main" id="{831B871F-5C57-599A-5041-DBA95BE9F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3" y="2284447"/>
            <a:ext cx="2913834" cy="2100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2C1D8-1C91-D1F7-BD65-2A0D319B7399}"/>
              </a:ext>
            </a:extLst>
          </p:cNvPr>
          <p:cNvSpPr txBox="1"/>
          <p:nvPr/>
        </p:nvSpPr>
        <p:spPr>
          <a:xfrm>
            <a:off x="10459000" y="4482080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Capacitor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5CD846D-DD06-1706-D790-7308271F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85540" y="3291880"/>
            <a:ext cx="731306" cy="2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electrical engineering 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554765" y="2939914"/>
            <a:ext cx="637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membrane </a:t>
            </a:r>
            <a:r>
              <a:rPr lang="en-US" dirty="0"/>
              <a:t>is a </a:t>
            </a:r>
            <a:r>
              <a:rPr lang="en-US" b="1" dirty="0"/>
              <a:t>natural resistor </a:t>
            </a:r>
            <a:r>
              <a:rPr lang="en-US" dirty="0"/>
              <a:t>and </a:t>
            </a:r>
            <a:r>
              <a:rPr lang="en-US" b="1" dirty="0"/>
              <a:t>capacitance naturally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Resistor + capacitor + battery (our electrochemical gradient) = simple circuit with a battery</a:t>
            </a:r>
            <a:endParaRPr lang="en-US" dirty="0"/>
          </a:p>
        </p:txBody>
      </p:sp>
      <p:pic>
        <p:nvPicPr>
          <p:cNvPr id="7172" name="Picture 4" descr="Electric Circuit Diagrams: Lesson for Kids - Lesson | Study.com">
            <a:extLst>
              <a:ext uri="{FF2B5EF4-FFF2-40B4-BE49-F238E27FC236}">
                <a16:creationId xmlns:a16="http://schemas.microsoft.com/office/drawing/2014/main" id="{23109ED7-0472-456D-3A8D-71D0787C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20" y="2151683"/>
            <a:ext cx="3973880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FFA5E-0026-2FEC-EBB0-A1CFF5D40901}"/>
              </a:ext>
            </a:extLst>
          </p:cNvPr>
          <p:cNvSpPr txBox="1"/>
          <p:nvPr/>
        </p:nvSpPr>
        <p:spPr>
          <a:xfrm>
            <a:off x="2171700" y="6178911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the “Switch” though in our membrane?</a:t>
            </a:r>
          </a:p>
        </p:txBody>
      </p:sp>
    </p:spTree>
    <p:extLst>
      <p:ext uri="{BB962C8B-B14F-4D97-AF65-F5344CB8AC3E}">
        <p14:creationId xmlns:p14="http://schemas.microsoft.com/office/powerpoint/2010/main" val="24803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24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quick guide to excitable membranes and action potentials – </a:t>
            </a:r>
            <a:r>
              <a:rPr lang="en-US" b="1" dirty="0"/>
              <a:t>Voltage-gated permeable ion channels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718999" y="2682398"/>
            <a:ext cx="5554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switch </a:t>
            </a:r>
            <a:r>
              <a:rPr lang="en-US" dirty="0"/>
              <a:t>is </a:t>
            </a:r>
            <a:r>
              <a:rPr lang="en-US" b="1" dirty="0"/>
              <a:t>permeable 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open they allow ions to flow down their electro-chemical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These aren’t just permeable channels; they are triggered by </a:t>
            </a:r>
            <a:r>
              <a:rPr lang="en-US" b="1" u="sng" dirty="0"/>
              <a:t>voltage changes in the membrane</a:t>
            </a:r>
            <a:endParaRPr lang="en-US" b="1" dirty="0"/>
          </a:p>
        </p:txBody>
      </p:sp>
      <p:pic>
        <p:nvPicPr>
          <p:cNvPr id="6" name="Picture 5" descr="A diagram of a diagram of a foot print&#10;&#10;Description automatically generated">
            <a:extLst>
              <a:ext uri="{FF2B5EF4-FFF2-40B4-BE49-F238E27FC236}">
                <a16:creationId xmlns:a16="http://schemas.microsoft.com/office/drawing/2014/main" id="{8D97E913-96AE-06BB-4AE1-A030BE68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18" y="2233437"/>
            <a:ext cx="5357522" cy="2391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36589-2D4F-9898-8B65-7164B3F5B220}"/>
              </a:ext>
            </a:extLst>
          </p:cNvPr>
          <p:cNvCxnSpPr/>
          <p:nvPr/>
        </p:nvCxnSpPr>
        <p:spPr>
          <a:xfrm flipH="1">
            <a:off x="8534400" y="3241964"/>
            <a:ext cx="914400" cy="256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42F0D9-A9E8-9806-6036-B15B01830795}"/>
              </a:ext>
            </a:extLst>
          </p:cNvPr>
          <p:cNvCxnSpPr>
            <a:cxnSpLocks/>
          </p:cNvCxnSpPr>
          <p:nvPr/>
        </p:nvCxnSpPr>
        <p:spPr>
          <a:xfrm flipH="1">
            <a:off x="8534400" y="3777673"/>
            <a:ext cx="914400" cy="203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947D59-41EE-C511-41E0-F2B691170F08}"/>
              </a:ext>
            </a:extLst>
          </p:cNvPr>
          <p:cNvSpPr txBox="1"/>
          <p:nvPr/>
        </p:nvSpPr>
        <p:spPr>
          <a:xfrm>
            <a:off x="6890327" y="5735782"/>
            <a:ext cx="379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Look at the capacitance that is naturally occurring at this membrane!</a:t>
            </a:r>
          </a:p>
        </p:txBody>
      </p:sp>
    </p:spTree>
    <p:extLst>
      <p:ext uri="{BB962C8B-B14F-4D97-AF65-F5344CB8AC3E}">
        <p14:creationId xmlns:p14="http://schemas.microsoft.com/office/powerpoint/2010/main" val="39538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Action Potentials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E43F-B069-7A81-60B7-850EE5A6F89C}"/>
              </a:ext>
            </a:extLst>
          </p:cNvPr>
          <p:cNvSpPr txBox="1"/>
          <p:nvPr/>
        </p:nvSpPr>
        <p:spPr>
          <a:xfrm>
            <a:off x="264341" y="1679073"/>
            <a:ext cx="61251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b="1" dirty="0"/>
              <a:t>calcium </a:t>
            </a:r>
            <a:r>
              <a:rPr lang="en-US" dirty="0"/>
              <a:t>is increasing, </a:t>
            </a:r>
            <a:r>
              <a:rPr lang="en-US" b="1" dirty="0"/>
              <a:t>neurotransmitters</a:t>
            </a:r>
            <a:r>
              <a:rPr lang="en-US" dirty="0"/>
              <a:t> are being released from presynaptic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Neurotransmitters </a:t>
            </a:r>
            <a:r>
              <a:rPr lang="en-US" dirty="0"/>
              <a:t>bind to </a:t>
            </a:r>
            <a:r>
              <a:rPr lang="en-US" dirty="0" err="1"/>
              <a:t>postsynapstic</a:t>
            </a:r>
            <a:r>
              <a:rPr lang="en-US" dirty="0"/>
              <a:t> neuron’s receptors and start depolarizing the postsynaptic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Enough depolarization activates depolarization of </a:t>
            </a:r>
            <a:r>
              <a:rPr lang="en-US" b="1" dirty="0"/>
              <a:t>voltage-gated Na+ channels </a:t>
            </a:r>
            <a:r>
              <a:rPr lang="en-US" dirty="0"/>
              <a:t>that allows </a:t>
            </a:r>
            <a:r>
              <a:rPr lang="en-US" b="1" dirty="0"/>
              <a:t>Na+ to go down its concentration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Na+</a:t>
            </a:r>
            <a:r>
              <a:rPr lang="en-US" dirty="0"/>
              <a:t> going down its gradient (flowing into the neuron) is also a </a:t>
            </a:r>
            <a:r>
              <a:rPr lang="en-US" b="1" dirty="0"/>
              <a:t>positive ion </a:t>
            </a:r>
            <a:r>
              <a:rPr lang="en-US" dirty="0"/>
              <a:t>that</a:t>
            </a:r>
            <a:r>
              <a:rPr lang="en-US" b="1" dirty="0"/>
              <a:t> increases the membrane further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 voltage increase </a:t>
            </a:r>
            <a:r>
              <a:rPr lang="en-US" b="1" dirty="0"/>
              <a:t>activates K+ channels </a:t>
            </a:r>
            <a:r>
              <a:rPr lang="en-US" dirty="0"/>
              <a:t>that allow </a:t>
            </a:r>
            <a:r>
              <a:rPr lang="en-US" b="1" dirty="0"/>
              <a:t>K+ </a:t>
            </a:r>
            <a:r>
              <a:rPr lang="en-US" dirty="0"/>
              <a:t>to flow down its gradient (flowing out of the neuron) and </a:t>
            </a:r>
            <a:r>
              <a:rPr lang="en-US" b="1" dirty="0"/>
              <a:t>repolarize the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K+</a:t>
            </a:r>
            <a:r>
              <a:rPr lang="en-US" dirty="0"/>
              <a:t> </a:t>
            </a:r>
            <a:r>
              <a:rPr lang="en-US" b="1" dirty="0"/>
              <a:t>channels</a:t>
            </a:r>
            <a:r>
              <a:rPr lang="en-US" dirty="0"/>
              <a:t> remain open </a:t>
            </a:r>
            <a:r>
              <a:rPr lang="en-US" b="1" dirty="0"/>
              <a:t>past</a:t>
            </a:r>
            <a:r>
              <a:rPr lang="en-US" dirty="0"/>
              <a:t> the neurons </a:t>
            </a:r>
            <a:r>
              <a:rPr lang="en-US" b="1" dirty="0"/>
              <a:t>resting membrane potential </a:t>
            </a:r>
            <a:r>
              <a:rPr lang="en-US" dirty="0"/>
              <a:t>known as the </a:t>
            </a:r>
            <a:r>
              <a:rPr lang="en-US" b="1" dirty="0"/>
              <a:t>refractory period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E610C527-CDA4-5F4C-6CEB-5943A5E6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90" y="2587850"/>
            <a:ext cx="4914587" cy="3745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6DAA9-9D94-76E2-E920-2886D848F0E8}"/>
              </a:ext>
            </a:extLst>
          </p:cNvPr>
          <p:cNvSpPr txBox="1"/>
          <p:nvPr/>
        </p:nvSpPr>
        <p:spPr>
          <a:xfrm>
            <a:off x="2446271" y="5957167"/>
            <a:ext cx="644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Depolarization = away from resting potential </a:t>
            </a:r>
          </a:p>
          <a:p>
            <a:r>
              <a:rPr lang="en-US" sz="1400" b="1" dirty="0"/>
              <a:t>Repolarization = towards resting potential</a:t>
            </a:r>
          </a:p>
        </p:txBody>
      </p:sp>
    </p:spTree>
    <p:extLst>
      <p:ext uri="{BB962C8B-B14F-4D97-AF65-F5344CB8AC3E}">
        <p14:creationId xmlns:p14="http://schemas.microsoft.com/office/powerpoint/2010/main" val="96810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Going from Nernst to GSK equations – a full equation including all ions</a:t>
            </a:r>
          </a:p>
        </p:txBody>
      </p:sp>
      <p:pic>
        <p:nvPicPr>
          <p:cNvPr id="4" name="Picture 3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B6956B93-39F6-10DE-6134-7550479E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67" y="1634995"/>
            <a:ext cx="2919691" cy="4452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BB4D19-6E1C-7773-FE95-1C60442EDF92}"/>
                  </a:ext>
                </a:extLst>
              </p:cNvPr>
              <p:cNvSpPr txBox="1"/>
              <p:nvPr/>
            </p:nvSpPr>
            <p:spPr>
              <a:xfrm>
                <a:off x="375284" y="2071462"/>
                <a:ext cx="5554462" cy="3942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Earlier we talked about </a:t>
                </a:r>
                <a:r>
                  <a:rPr lang="en-US" b="1" dirty="0"/>
                  <a:t>Nernst Equation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Nernst equation </a:t>
                </a:r>
                <a:r>
                  <a:rPr lang="en-US" dirty="0"/>
                  <a:t>describes the electrical potential of a concentration of 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solves the electrical potential (or disparity) </a:t>
                </a:r>
                <a:r>
                  <a:rPr lang="en-US" b="1" dirty="0"/>
                  <a:t>for an ion </a:t>
                </a:r>
                <a:r>
                  <a:rPr lang="en-US" dirty="0"/>
                  <a:t>given the concentration gradient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needs thermodynamic parameters that </a:t>
                </a:r>
                <a:r>
                  <a:rPr lang="en-US" b="1" dirty="0"/>
                  <a:t>impact concentration gradients of ions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z </a:t>
                </a:r>
                <a:r>
                  <a:rPr lang="en-US" dirty="0"/>
                  <a:t>(charge of ion)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 </a:t>
                </a:r>
                <a:r>
                  <a:rPr lang="en-US" dirty="0"/>
                  <a:t>(temperature)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 </a:t>
                </a:r>
                <a:r>
                  <a:rPr lang="en-US" dirty="0"/>
                  <a:t>(universal gas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 </a:t>
                </a:r>
                <a:r>
                  <a:rPr lang="en-US" dirty="0"/>
                  <a:t>(Faraday constant)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𝑧𝐹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𝑜𝑢𝑡𝑠𝑖𝑑𝑒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𝑖𝑛𝑠𝑖𝑑𝑒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BB4D19-6E1C-7773-FE95-1C60442ED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4" y="2071462"/>
                <a:ext cx="5554462" cy="3942426"/>
              </a:xfrm>
              <a:prstGeom prst="rect">
                <a:avLst/>
              </a:prstGeom>
              <a:blipFill>
                <a:blip r:embed="rId3"/>
                <a:stretch>
                  <a:fillRect l="-768" t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1CD8EA-D149-91E1-DF2B-90E661C1BEB3}"/>
              </a:ext>
            </a:extLst>
          </p:cNvPr>
          <p:cNvSpPr txBox="1"/>
          <p:nvPr/>
        </p:nvSpPr>
        <p:spPr>
          <a:xfrm>
            <a:off x="5774575" y="3838011"/>
            <a:ext cx="396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There is an issue though!</a:t>
            </a:r>
          </a:p>
          <a:p>
            <a:r>
              <a:rPr lang="en-US" b="1" dirty="0"/>
              <a:t>We have multiple ions!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2073C9-9B9A-23EB-B15A-65BDE43F431C}"/>
              </a:ext>
            </a:extLst>
          </p:cNvPr>
          <p:cNvSpPr/>
          <p:nvPr/>
        </p:nvSpPr>
        <p:spPr>
          <a:xfrm>
            <a:off x="8362604" y="2510444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C2342C-6947-7C9C-8B4A-F1558AEF8183}"/>
              </a:ext>
            </a:extLst>
          </p:cNvPr>
          <p:cNvSpPr/>
          <p:nvPr/>
        </p:nvSpPr>
        <p:spPr>
          <a:xfrm>
            <a:off x="8587892" y="3146368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571741-FC6C-C5B5-339F-7E2FCDF7C011}"/>
              </a:ext>
            </a:extLst>
          </p:cNvPr>
          <p:cNvSpPr/>
          <p:nvPr/>
        </p:nvSpPr>
        <p:spPr>
          <a:xfrm>
            <a:off x="8235986" y="4365062"/>
            <a:ext cx="448887" cy="282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E44148-58DB-1159-D79D-B99D0AB8A9B1}"/>
              </a:ext>
            </a:extLst>
          </p:cNvPr>
          <p:cNvSpPr/>
          <p:nvPr/>
        </p:nvSpPr>
        <p:spPr>
          <a:xfrm>
            <a:off x="1934095" y="5292436"/>
            <a:ext cx="3363883" cy="908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B6956B93-39F6-10DE-6134-7550479E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67" y="1634995"/>
            <a:ext cx="2919691" cy="4452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B4D19-6E1C-7773-FE95-1C60442EDF92}"/>
              </a:ext>
            </a:extLst>
          </p:cNvPr>
          <p:cNvSpPr txBox="1"/>
          <p:nvPr/>
        </p:nvSpPr>
        <p:spPr>
          <a:xfrm>
            <a:off x="484754" y="1634995"/>
            <a:ext cx="6720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multiple ions, we use </a:t>
            </a:r>
            <a:r>
              <a:rPr lang="en-US" b="1" dirty="0"/>
              <a:t>Goldman-Hodgkin-Katz (GHK)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GHK is Nernst equation applied for multiple ions in a </a:t>
            </a:r>
            <a:r>
              <a:rPr lang="en-US" b="1" u="sng" dirty="0"/>
              <a:t>permeable</a:t>
            </a:r>
            <a:r>
              <a:rPr lang="en-US" b="1" dirty="0"/>
              <a:t>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add </a:t>
            </a:r>
            <a:r>
              <a:rPr lang="en-US" b="1" dirty="0"/>
              <a:t>permeability </a:t>
            </a:r>
            <a:r>
              <a:rPr lang="en-US" dirty="0"/>
              <a:t>now that we know that voltage-gated</a:t>
            </a:r>
            <a:r>
              <a:rPr lang="en-US" b="1" dirty="0"/>
              <a:t> ion channels are </a:t>
            </a:r>
            <a:r>
              <a:rPr lang="en-US" b="1" u="sng" dirty="0"/>
              <a:t>permeable</a:t>
            </a:r>
            <a:r>
              <a:rPr lang="en-US" b="1" dirty="0"/>
              <a:t> to certain ions.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GHK: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Note: </a:t>
            </a:r>
            <a:r>
              <a:rPr lang="en-US" dirty="0"/>
              <a:t>P</a:t>
            </a:r>
            <a:r>
              <a:rPr lang="en-US" baseline="-25000" dirty="0"/>
              <a:t>ion</a:t>
            </a:r>
            <a:r>
              <a:rPr lang="en-US" dirty="0"/>
              <a:t> is the permeability at any time for a given ion (depending on the state of the voltage gated 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we have an equation that gives us the terms of </a:t>
            </a:r>
            <a:r>
              <a:rPr lang="en-US" b="1" dirty="0" err="1"/>
              <a:t>Vm</a:t>
            </a:r>
            <a:r>
              <a:rPr lang="en-US" dirty="0"/>
              <a:t> since it is the </a:t>
            </a:r>
            <a:r>
              <a:rPr lang="en-US" b="1" dirty="0"/>
              <a:t>electrical potential across the whole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 </a:t>
            </a:r>
            <a:r>
              <a:rPr lang="en-US" dirty="0"/>
              <a:t>is also gone because we assign charge differently for each ion (it is within the calculation for </a:t>
            </a:r>
            <a:r>
              <a:rPr lang="en-US" b="1" dirty="0"/>
              <a:t>Permeability (P</a:t>
            </a:r>
            <a:r>
              <a:rPr lang="en-US" b="1" baseline="-25000" dirty="0"/>
              <a:t>ion</a:t>
            </a:r>
            <a:r>
              <a:rPr lang="en-US" b="1" dirty="0"/>
              <a:t>)</a:t>
            </a:r>
            <a:r>
              <a:rPr lang="en-US" dirty="0"/>
              <a:t>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7" name="Picture 6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2A07617A-B588-2CD4-20A4-F44F50D8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9" y="3574520"/>
            <a:ext cx="6499538" cy="12238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313BB5-73DC-9243-BADC-73721469A782}"/>
              </a:ext>
            </a:extLst>
          </p:cNvPr>
          <p:cNvSpPr txBox="1">
            <a:spLocks/>
          </p:cNvSpPr>
          <p:nvPr/>
        </p:nvSpPr>
        <p:spPr>
          <a:xfrm>
            <a:off x="838200" y="1558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Going from Nernst to GSK equations – a full equation including all 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1D8-9982-9A35-93C7-99107150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58" y="-133639"/>
            <a:ext cx="10515600" cy="1325563"/>
          </a:xfrm>
        </p:spPr>
        <p:txBody>
          <a:bodyPr/>
          <a:lstStyle/>
          <a:p>
            <a:r>
              <a:rPr lang="en-US" dirty="0"/>
              <a:t>Who I 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80DD-AE48-E907-48D3-2C28C811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82" y="944797"/>
            <a:ext cx="1131194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Postdoctoral fellow at Cornell in the labs of Drs. Azahara Oliva and Antonio Fernandez-Ruiz (braincomputations.org)</a:t>
            </a:r>
          </a:p>
          <a:p>
            <a:r>
              <a:rPr lang="en-US" sz="2400" dirty="0"/>
              <a:t>Did my PhD under Lin Mei </a:t>
            </a:r>
            <a:r>
              <a:rPr lang="en-US" sz="2400" dirty="0" err="1"/>
              <a:t>MD,PhD</a:t>
            </a:r>
            <a:r>
              <a:rPr lang="en-US" sz="2400" dirty="0"/>
              <a:t> at CWRU Neuroscience Department</a:t>
            </a:r>
          </a:p>
          <a:p>
            <a:r>
              <a:rPr lang="en-US" sz="2400" dirty="0"/>
              <a:t>Currently using large-scale electrophysiology recordings in freely moving animals, using closed-loop optogenetics to understand the physiology of memory consolidation in the cortex</a:t>
            </a:r>
          </a:p>
          <a:p>
            <a:r>
              <a:rPr lang="en-US" sz="2400" dirty="0"/>
              <a:t>I love electrophysiology and hate how it is normally taught, so here I am!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3046A1-598C-EE72-06DE-65BEA046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41" y="4086308"/>
            <a:ext cx="2266680" cy="25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43013-03CF-238C-B4D4-4024E5FC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8" y="3789651"/>
            <a:ext cx="1907165" cy="285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3D17D-5917-8AE5-3AED-A4BA840F4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250" y="3725788"/>
            <a:ext cx="1493539" cy="1493539"/>
          </a:xfrm>
          <a:prstGeom prst="rect">
            <a:avLst/>
          </a:prstGeom>
        </p:spPr>
      </p:pic>
      <p:pic>
        <p:nvPicPr>
          <p:cNvPr id="7" name="Picture 6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B88FB2D4-31B1-1FE5-3A73-49FAA9E63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86" y="5275014"/>
            <a:ext cx="1493539" cy="149353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6E4B0B-3BA6-9B9E-045B-4646F4DF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28" y="4073363"/>
            <a:ext cx="1954687" cy="24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7D7484-7757-D437-6F21-6D248020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80" y="4326682"/>
            <a:ext cx="2200377" cy="2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3277C1-E2FA-7675-2B1A-C891DFDC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12" y="18753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At the footsteps of greatness…</a:t>
            </a:r>
            <a:br>
              <a:rPr lang="en-US" dirty="0"/>
            </a:br>
            <a:r>
              <a:rPr lang="en-US" b="1" dirty="0"/>
              <a:t>An Equation(s) </a:t>
            </a:r>
            <a:r>
              <a:rPr lang="en-US" dirty="0"/>
              <a:t>that fully explains the ionic mechanisms underlying the </a:t>
            </a:r>
            <a:r>
              <a:rPr lang="en-US" b="1" dirty="0"/>
              <a:t>Action Potential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A model that recapitulates a neuron firing!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 </a:t>
            </a:r>
            <a:r>
              <a:rPr lang="en-US" dirty="0"/>
              <a:t> </a:t>
            </a:r>
          </a:p>
        </p:txBody>
      </p:sp>
      <p:pic>
        <p:nvPicPr>
          <p:cNvPr id="8194" name="Picture 2" descr="Nobel Prize - Wikipedia">
            <a:extLst>
              <a:ext uri="{FF2B5EF4-FFF2-40B4-BE49-F238E27FC236}">
                <a16:creationId xmlns:a16="http://schemas.microsoft.com/office/drawing/2014/main" id="{41FFE205-08C2-D8CA-493C-EBEFD831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95" y="3429000"/>
            <a:ext cx="2769763" cy="27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02A7FEF-9067-496F-8C19-93309501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61" y="3834618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D2AC5-C201-B8F7-A082-C2C11D12B518}"/>
              </a:ext>
            </a:extLst>
          </p:cNvPr>
          <p:cNvSpPr txBox="1"/>
          <p:nvPr/>
        </p:nvSpPr>
        <p:spPr>
          <a:xfrm>
            <a:off x="1133340" y="6427561"/>
            <a:ext cx="19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Hodgkin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8FEEB44-9A94-4822-0539-4C02AE4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32" y="3834617"/>
            <a:ext cx="2095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7255B9-C66E-AA5D-9F31-BE7406FB68A2}"/>
              </a:ext>
            </a:extLst>
          </p:cNvPr>
          <p:cNvSpPr txBox="1"/>
          <p:nvPr/>
        </p:nvSpPr>
        <p:spPr>
          <a:xfrm>
            <a:off x="7480478" y="6427560"/>
            <a:ext cx="19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Huxley</a:t>
            </a:r>
          </a:p>
        </p:txBody>
      </p:sp>
    </p:spTree>
    <p:extLst>
      <p:ext uri="{BB962C8B-B14F-4D97-AF65-F5344CB8AC3E}">
        <p14:creationId xmlns:p14="http://schemas.microsoft.com/office/powerpoint/2010/main" val="282557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62"/>
            <a:ext cx="10515600" cy="5324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  <a:p>
            <a:endParaRPr lang="en-US" dirty="0"/>
          </a:p>
          <a:p>
            <a:r>
              <a:rPr lang="en-US" b="1" dirty="0"/>
              <a:t>Hodgkin-Huxley model </a:t>
            </a:r>
          </a:p>
          <a:p>
            <a:pPr lvl="1"/>
            <a:r>
              <a:rPr lang="en-US" dirty="0"/>
              <a:t>is a </a:t>
            </a:r>
            <a:r>
              <a:rPr lang="en-US" b="1" dirty="0"/>
              <a:t>model perfectly at its level </a:t>
            </a:r>
            <a:r>
              <a:rPr lang="en-US" dirty="0"/>
              <a:t>– ions electrochemical gradients linked to membrane voltage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models</a:t>
            </a:r>
            <a:r>
              <a:rPr lang="en-US" dirty="0"/>
              <a:t> what was known about the </a:t>
            </a:r>
            <a:r>
              <a:rPr lang="en-US" b="1" dirty="0"/>
              <a:t>two major ions, Na+ and K+ </a:t>
            </a:r>
          </a:p>
          <a:p>
            <a:pPr lvl="1"/>
            <a:r>
              <a:rPr lang="en-US" b="1" u="sng" dirty="0"/>
              <a:t>Shows what models aim to do, explain a mechanism without all the factors </a:t>
            </a:r>
          </a:p>
          <a:p>
            <a:pPr lvl="1"/>
            <a:r>
              <a:rPr lang="en-US" b="1" dirty="0"/>
              <a:t>One factor included is the leak current (I</a:t>
            </a:r>
            <a:r>
              <a:rPr lang="en-US" b="1" baseline="-25000" dirty="0"/>
              <a:t>L</a:t>
            </a:r>
            <a:r>
              <a:rPr lang="en-US" b="1" dirty="0"/>
              <a:t>), </a:t>
            </a:r>
            <a:r>
              <a:rPr lang="en-US" dirty="0"/>
              <a:t>which is the current that leaks across the membrane due to leaky ion channels (something that naturally occurs in neurons)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equation contextualized </a:t>
            </a:r>
          </a:p>
        </p:txBody>
      </p:sp>
      <p:pic>
        <p:nvPicPr>
          <p:cNvPr id="5" name="Content Placeholder 4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032C5FA1-339B-1E2A-0566-9891F4F3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086" y="4190658"/>
            <a:ext cx="1510651" cy="1510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8A4C1-7021-DDC8-F003-DC195B969A5F}"/>
              </a:ext>
            </a:extLst>
          </p:cNvPr>
          <p:cNvSpPr txBox="1"/>
          <p:nvPr/>
        </p:nvSpPr>
        <p:spPr>
          <a:xfrm>
            <a:off x="544945" y="1665301"/>
            <a:ext cx="9471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GSK equation has allowed for finding the resting membrane potential (</a:t>
            </a:r>
            <a:r>
              <a:rPr lang="en-US" b="1" dirty="0" err="1"/>
              <a:t>Vm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Hodgkin-Huxley equation is now going to try and look at how these </a:t>
            </a:r>
            <a:r>
              <a:rPr lang="en-US" b="1" dirty="0"/>
              <a:t>voltage potentials change during an action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GSK equation has an issue – it assumes no changes in permeability, </a:t>
            </a:r>
            <a:r>
              <a:rPr lang="en-US" b="1" u="sng" dirty="0"/>
              <a:t>which you know changes during an action potential!</a:t>
            </a:r>
          </a:p>
        </p:txBody>
      </p:sp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529A959E-BEF9-B7CB-24C8-9E509401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3615925"/>
            <a:ext cx="4664086" cy="1552364"/>
          </a:xfrm>
          <a:prstGeom prst="rect">
            <a:avLst/>
          </a:prstGeom>
        </p:spPr>
      </p:pic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439D4E94-BF6F-76C7-3735-67E2C772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0"/>
          <a:stretch/>
        </p:blipFill>
        <p:spPr>
          <a:xfrm>
            <a:off x="5559751" y="2937989"/>
            <a:ext cx="4456579" cy="24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equation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8A4C1-7021-DDC8-F003-DC195B969A5F}"/>
              </a:ext>
            </a:extLst>
          </p:cNvPr>
          <p:cNvSpPr txBox="1"/>
          <p:nvPr/>
        </p:nvSpPr>
        <p:spPr>
          <a:xfrm>
            <a:off x="128532" y="1507712"/>
            <a:ext cx="8886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hoping to find out about the change of </a:t>
            </a:r>
            <a:r>
              <a:rPr lang="en-US" b="1" dirty="0"/>
              <a:t>voltage over time during an action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are talking about changes in voltage, we are really talking about </a:t>
            </a:r>
            <a:r>
              <a:rPr lang="en-US" b="1" u="sng" dirty="0"/>
              <a:t>ions moving = 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b="1" dirty="0"/>
              <a:t>Nernst and GHK equations set the current = 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This isn’t a mistake, but the goal of these equation was to find the total </a:t>
            </a:r>
            <a:r>
              <a:rPr lang="en-US" b="1" dirty="0"/>
              <a:t>electrical potential across the membrane at rest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These equations provided the </a:t>
            </a:r>
            <a:r>
              <a:rPr lang="en-US" b="1" dirty="0"/>
              <a:t>reversal potential of each ion, something we now need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Ohms Law is a simple equation on which we start to build, as it is ideal situations when current ≠0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b="1" dirty="0"/>
              <a:t>Ohms law </a:t>
            </a:r>
            <a:r>
              <a:rPr lang="en-US" dirty="0"/>
              <a:t>to find </a:t>
            </a:r>
            <a:r>
              <a:rPr lang="en-US" b="1" dirty="0"/>
              <a:t>I (current) </a:t>
            </a:r>
            <a:r>
              <a:rPr lang="en-US" dirty="0"/>
              <a:t>for each part of our circuit in hopes of finding overall </a:t>
            </a:r>
            <a:r>
              <a:rPr lang="en-US" b="1" dirty="0"/>
              <a:t>current changes during an action potential: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Current of a simple membrane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Current for each ion 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39707-030B-B71E-7CB7-A84B6E4187DF}"/>
                  </a:ext>
                </a:extLst>
              </p:cNvPr>
              <p:cNvSpPr txBox="1"/>
              <p:nvPr/>
            </p:nvSpPr>
            <p:spPr>
              <a:xfrm>
                <a:off x="7023918" y="5737147"/>
                <a:ext cx="37341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𝑽𝒐𝒍𝒕𝒂𝒈𝒆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𝑪𝒖𝒓𝒓𝒆𝒏𝒕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𝑹𝒆𝒔𝒊𝒔𝒕𝒂𝒏𝒄𝒆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39707-030B-B71E-7CB7-A84B6E41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918" y="5737147"/>
                <a:ext cx="3734112" cy="276999"/>
              </a:xfrm>
              <a:prstGeom prst="rect">
                <a:avLst/>
              </a:prstGeom>
              <a:blipFill>
                <a:blip r:embed="rId2"/>
                <a:stretch>
                  <a:fillRect l="-979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D68F9116-2A9B-C354-5CD6-87E48698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76" y="4264682"/>
            <a:ext cx="1716014" cy="24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diagram of a circuit&#10;&#10;Description automatically generated">
            <a:extLst>
              <a:ext uri="{FF2B5EF4-FFF2-40B4-BE49-F238E27FC236}">
                <a16:creationId xmlns:a16="http://schemas.microsoft.com/office/drawing/2014/main" id="{2D95A05C-02C8-C18D-3937-5FB16A0D3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r="16010" b="10810"/>
          <a:stretch/>
        </p:blipFill>
        <p:spPr>
          <a:xfrm>
            <a:off x="9116290" y="1637003"/>
            <a:ext cx="2844800" cy="2409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8EAED8-FF2A-BB7B-A7BB-E4EA6E8C24D3}"/>
              </a:ext>
            </a:extLst>
          </p:cNvPr>
          <p:cNvSpPr txBox="1"/>
          <p:nvPr/>
        </p:nvSpPr>
        <p:spPr>
          <a:xfrm>
            <a:off x="8890974" y="2441225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354AB-0F59-CFA3-620C-5A11FFF60D31}"/>
              </a:ext>
            </a:extLst>
          </p:cNvPr>
          <p:cNvSpPr txBox="1"/>
          <p:nvPr/>
        </p:nvSpPr>
        <p:spPr>
          <a:xfrm>
            <a:off x="9837882" y="337005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F4EC-5CAB-DC41-E79F-F885953C3D1D}"/>
              </a:ext>
            </a:extLst>
          </p:cNvPr>
          <p:cNvSpPr txBox="1"/>
          <p:nvPr/>
        </p:nvSpPr>
        <p:spPr>
          <a:xfrm>
            <a:off x="10654722" y="3380966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6A5C2-1EC4-EBDB-8008-C0E7F2BDC10C}"/>
              </a:ext>
            </a:extLst>
          </p:cNvPr>
          <p:cNvSpPr txBox="1"/>
          <p:nvPr/>
        </p:nvSpPr>
        <p:spPr>
          <a:xfrm>
            <a:off x="11591636" y="341181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5CB76-4604-28D5-9E47-5EB918327D79}"/>
              </a:ext>
            </a:extLst>
          </p:cNvPr>
          <p:cNvSpPr txBox="1"/>
          <p:nvPr/>
        </p:nvSpPr>
        <p:spPr>
          <a:xfrm>
            <a:off x="8932139" y="4325882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Ohm’s Law</a:t>
            </a:r>
          </a:p>
        </p:txBody>
      </p:sp>
    </p:spTree>
    <p:extLst>
      <p:ext uri="{BB962C8B-B14F-4D97-AF65-F5344CB8AC3E}">
        <p14:creationId xmlns:p14="http://schemas.microsoft.com/office/powerpoint/2010/main" val="75115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– Coulomb’s Law of Capacitance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353596" y="1841763"/>
                <a:ext cx="7057114" cy="298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use </a:t>
                </a:r>
                <a:r>
                  <a:rPr lang="en-US" b="1" dirty="0"/>
                  <a:t>Ohms law </a:t>
                </a:r>
                <a:r>
                  <a:rPr lang="en-US" dirty="0"/>
                  <a:t>to find </a:t>
                </a:r>
                <a:r>
                  <a:rPr lang="en-US" b="1" dirty="0"/>
                  <a:t>I (current) </a:t>
                </a:r>
                <a:r>
                  <a:rPr lang="en-US" dirty="0"/>
                  <a:t>for each part of our circuit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1" dirty="0"/>
                  <a:t>Current of a simple membrane = </a:t>
                </a:r>
                <a:r>
                  <a:rPr lang="en-US" b="1" dirty="0">
                    <a:solidFill>
                      <a:srgbClr val="FF0000"/>
                    </a:solidFill>
                  </a:rPr>
                  <a:t>capacitance current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1" dirty="0"/>
                  <a:t>Current for each 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know we can get </a:t>
                </a:r>
                <a:r>
                  <a:rPr lang="en-US" b="1" dirty="0"/>
                  <a:t>Voltage, Current, and Resistance if we have the other two, but what about capacitance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Capacitance can be derived (thanks to Nernst, Einstein, and others) as </a:t>
                </a:r>
                <a:r>
                  <a:rPr lang="en-US" b="1" dirty="0"/>
                  <a:t>Coulomb’s Law of Capacitance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  <a:r>
                  <a:rPr lang="en-US" dirty="0"/>
                  <a:t>to the following: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One more important note before 2 –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6" y="1841763"/>
                <a:ext cx="7057114" cy="2989601"/>
              </a:xfrm>
              <a:prstGeom prst="rect">
                <a:avLst/>
              </a:prstGeom>
              <a:blipFill>
                <a:blip r:embed="rId2"/>
                <a:stretch>
                  <a:fillRect l="-518" t="-815" r="-86" b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A4B7294-134B-74BA-F9CF-30194B03DE30}"/>
              </a:ext>
            </a:extLst>
          </p:cNvPr>
          <p:cNvGrpSpPr/>
          <p:nvPr/>
        </p:nvGrpSpPr>
        <p:grpSpPr>
          <a:xfrm>
            <a:off x="7114466" y="3709523"/>
            <a:ext cx="5077534" cy="2505425"/>
            <a:chOff x="7114466" y="3709523"/>
            <a:chExt cx="5077534" cy="2505425"/>
          </a:xfrm>
        </p:grpSpPr>
        <p:pic>
          <p:nvPicPr>
            <p:cNvPr id="4" name="Picture 3" descr="A diagram of a square and a square with a square and a square with a square and a square with a square and a square with a square and a square with a square and a square with&#10;&#10;Description automatically generated">
              <a:extLst>
                <a:ext uri="{FF2B5EF4-FFF2-40B4-BE49-F238E27FC236}">
                  <a16:creationId xmlns:a16="http://schemas.microsoft.com/office/drawing/2014/main" id="{144D1F93-0A9A-7287-5A8C-051C87ED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466" y="3709523"/>
              <a:ext cx="5077534" cy="2505425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A93A5C6-251C-D9E4-3783-9B0CAE07A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134" y="4831364"/>
              <a:ext cx="697976" cy="261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6C4E371-25B7-0BA8-27AF-D2ED3A954B46}"/>
              </a:ext>
            </a:extLst>
          </p:cNvPr>
          <p:cNvSpPr txBox="1"/>
          <p:nvPr/>
        </p:nvSpPr>
        <p:spPr>
          <a:xfrm>
            <a:off x="7367358" y="3570943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Ohm’s Law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058A-85AF-A47A-48DF-4BE59363B688}"/>
              </a:ext>
            </a:extLst>
          </p:cNvPr>
          <p:cNvSpPr txBox="1"/>
          <p:nvPr/>
        </p:nvSpPr>
        <p:spPr>
          <a:xfrm>
            <a:off x="9884267" y="3567795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Coulomb’s Law</a:t>
            </a:r>
          </a:p>
        </p:txBody>
      </p:sp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</p:spTree>
    <p:extLst>
      <p:ext uri="{BB962C8B-B14F-4D97-AF65-F5344CB8AC3E}">
        <p14:creationId xmlns:p14="http://schemas.microsoft.com/office/powerpoint/2010/main" val="23820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– Ohms law in resistors in parallel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325127" y="2319121"/>
                <a:ext cx="7583146" cy="350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One more important note before 2 – </a:t>
                </a:r>
                <a:r>
                  <a:rPr lang="en-US" dirty="0"/>
                  <a:t>In our </a:t>
                </a:r>
                <a:r>
                  <a:rPr lang="en-US" b="1" dirty="0"/>
                  <a:t>circuit diagram, </a:t>
                </a:r>
                <a:r>
                  <a:rPr lang="en-US" dirty="0"/>
                  <a:t>the </a:t>
                </a:r>
                <a:r>
                  <a:rPr lang="en-US" b="1" dirty="0"/>
                  <a:t>resistors are set in parallel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is easier to discuss then </a:t>
                </a:r>
                <a:r>
                  <a:rPr lang="en-US" b="1" dirty="0"/>
                  <a:t>conductance (g), </a:t>
                </a:r>
                <a:r>
                  <a:rPr lang="en-US" dirty="0"/>
                  <a:t>because: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You can now exchange in </a:t>
                </a:r>
                <a:r>
                  <a:rPr lang="en-US" b="1" dirty="0"/>
                  <a:t>rearranged Ohms law:</a:t>
                </a:r>
              </a:p>
              <a:p>
                <a:pPr lvl="4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𝑪𝒖𝒓𝒓𝒆𝒏𝒕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𝑽𝒐𝒍𝒕𝒂𝒈𝒆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𝑹𝒆𝒔𝒊𝒔𝒕𝒂𝒏𝒄𝒆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now you get: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𝑪𝒖𝒓𝒓𝒆𝒏𝒕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𝒄𝒐𝒏𝒅𝒖𝒄𝒕𝒂𝒏𝒄𝒆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𝒗𝒐𝒍𝒕𝒂𝒈𝒆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4"/>
                <a:endParaRPr lang="en-US" dirty="0"/>
              </a:p>
              <a:p>
                <a:pPr lvl="4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7" y="2319121"/>
                <a:ext cx="7583146" cy="3508268"/>
              </a:xfrm>
              <a:prstGeom prst="rect">
                <a:avLst/>
              </a:prstGeom>
              <a:blipFill>
                <a:blip r:embed="rId3"/>
                <a:stretch>
                  <a:fillRect l="-482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C4E371-25B7-0BA8-27AF-D2ED3A954B46}"/>
              </a:ext>
            </a:extLst>
          </p:cNvPr>
          <p:cNvSpPr txBox="1"/>
          <p:nvPr/>
        </p:nvSpPr>
        <p:spPr>
          <a:xfrm>
            <a:off x="8995093" y="4357837"/>
            <a:ext cx="27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Resistors in parallel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pic>
        <p:nvPicPr>
          <p:cNvPr id="14" name="Picture 13" descr="A diagram of a circuit&#10;&#10;Description automatically generated with medium confidence">
            <a:extLst>
              <a:ext uri="{FF2B5EF4-FFF2-40B4-BE49-F238E27FC236}">
                <a16:creationId xmlns:a16="http://schemas.microsoft.com/office/drawing/2014/main" id="{E788C825-C9E2-CBF8-071E-A10146866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47" y="4727169"/>
            <a:ext cx="2886663" cy="1495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FB615C-54D5-EBEF-633C-A0098509C1B4}"/>
              </a:ext>
            </a:extLst>
          </p:cNvPr>
          <p:cNvSpPr txBox="1"/>
          <p:nvPr/>
        </p:nvSpPr>
        <p:spPr>
          <a:xfrm>
            <a:off x="6339639" y="4357837"/>
            <a:ext cx="27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Resistors in series</a:t>
            </a:r>
          </a:p>
        </p:txBody>
      </p:sp>
      <p:pic>
        <p:nvPicPr>
          <p:cNvPr id="18" name="Picture 17" descr="A diagram of a circuit&#10;&#10;Description automatically generated">
            <a:extLst>
              <a:ext uri="{FF2B5EF4-FFF2-40B4-BE49-F238E27FC236}">
                <a16:creationId xmlns:a16="http://schemas.microsoft.com/office/drawing/2014/main" id="{279ACBB4-A833-CF87-8D5A-C7F14AE9E7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7"/>
          <a:stretch/>
        </p:blipFill>
        <p:spPr>
          <a:xfrm>
            <a:off x="6504181" y="4953313"/>
            <a:ext cx="2380052" cy="131928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4D84DF8-54F3-5918-8A35-3B43B013410C}"/>
              </a:ext>
            </a:extLst>
          </p:cNvPr>
          <p:cNvSpPr/>
          <p:nvPr/>
        </p:nvSpPr>
        <p:spPr>
          <a:xfrm>
            <a:off x="4996872" y="3158836"/>
            <a:ext cx="419747" cy="5872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CF74E3-2127-1DE1-0879-261AB7FA1F02}"/>
              </a:ext>
            </a:extLst>
          </p:cNvPr>
          <p:cNvSpPr/>
          <p:nvPr/>
        </p:nvSpPr>
        <p:spPr>
          <a:xfrm>
            <a:off x="11143926" y="5267852"/>
            <a:ext cx="722947" cy="5872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499926" y="860435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72089" y="1270396"/>
                <a:ext cx="7583146" cy="437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  <a:r>
                  <a:rPr lang="en-US" dirty="0"/>
                  <a:t>to the following:</a:t>
                </a:r>
              </a:p>
              <a:p>
                <a:pPr lvl="2"/>
                <a:endParaRPr lang="en-US" b="1" dirty="0"/>
              </a:p>
              <a:p>
                <a:pPr lvl="2"/>
                <a:r>
                  <a:rPr lang="en-US" b="1" dirty="0"/>
                  <a:t>1.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 </a:t>
                </a:r>
              </a:p>
              <a:p>
                <a:endParaRPr lang="en-US" b="1" dirty="0"/>
              </a:p>
              <a:p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resting membrane potential:</a:t>
                </a:r>
              </a:p>
              <a:p>
                <a:endParaRPr lang="en-US" b="1" dirty="0"/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1" dirty="0" err="1"/>
                  <a:t>V</a:t>
                </a:r>
                <a:r>
                  <a:rPr lang="en-US" b="1" baseline="-25000" dirty="0" err="1"/>
                  <a:t>inside</a:t>
                </a:r>
                <a:r>
                  <a:rPr lang="en-US" b="1" baseline="-25000" dirty="0"/>
                  <a:t> cell</a:t>
                </a:r>
                <a:r>
                  <a:rPr lang="en-US" b="1" dirty="0"/>
                  <a:t> – </a:t>
                </a:r>
                <a:r>
                  <a:rPr lang="en-US" b="1" dirty="0" err="1"/>
                  <a:t>V</a:t>
                </a:r>
                <a:r>
                  <a:rPr lang="en-US" b="1" baseline="-25000" dirty="0" err="1"/>
                  <a:t>outisde</a:t>
                </a:r>
                <a:r>
                  <a:rPr lang="en-US" b="1" baseline="-25000" dirty="0"/>
                  <a:t> cell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reversal potential for that 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Reversal potential </a:t>
                </a:r>
                <a:r>
                  <a:rPr lang="en-US" dirty="0"/>
                  <a:t>is the </a:t>
                </a:r>
                <a:r>
                  <a:rPr lang="en-US" b="1" dirty="0"/>
                  <a:t>voltage at which the ion will be at equilibrium (no movement across the membrane)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Thankfully, we have all of those for each ion thanks to </a:t>
                </a:r>
                <a:r>
                  <a:rPr lang="en-US" b="1" dirty="0"/>
                  <a:t>Nernst and GHK equations which solved for this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9" y="1270396"/>
                <a:ext cx="7583146" cy="4374596"/>
              </a:xfrm>
              <a:prstGeom prst="rect">
                <a:avLst/>
              </a:prstGeom>
              <a:blipFill>
                <a:blip r:embed="rId3"/>
                <a:stretch>
                  <a:fillRect l="-563" t="-557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128339" y="166465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075247" y="2593483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892087" y="2604398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829001" y="263525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18C24-F615-2417-EE19-F9D991D7675B}"/>
              </a:ext>
            </a:extLst>
          </p:cNvPr>
          <p:cNvSpPr txBox="1"/>
          <p:nvPr/>
        </p:nvSpPr>
        <p:spPr>
          <a:xfrm>
            <a:off x="3712530" y="1849665"/>
            <a:ext cx="17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Coulomb’s law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26AB-417A-63F3-6B54-7E9C910105B7}"/>
              </a:ext>
            </a:extLst>
          </p:cNvPr>
          <p:cNvSpPr txBox="1"/>
          <p:nvPr/>
        </p:nvSpPr>
        <p:spPr>
          <a:xfrm>
            <a:off x="3960002" y="2305792"/>
            <a:ext cx="269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Trick to use Ohm’s law with resistors in series</a:t>
            </a:r>
          </a:p>
        </p:txBody>
      </p:sp>
      <p:pic>
        <p:nvPicPr>
          <p:cNvPr id="5" name="Picture 4" descr="A diagram of a curved structure&#10;&#10;Description automatically generated">
            <a:extLst>
              <a:ext uri="{FF2B5EF4-FFF2-40B4-BE49-F238E27FC236}">
                <a16:creationId xmlns:a16="http://schemas.microsoft.com/office/drawing/2014/main" id="{812917AD-5FA9-9E10-7BEE-6F9862FC1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30" y="3651196"/>
            <a:ext cx="2022548" cy="308429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CF0662-145E-34C1-1A11-97628F12F396}"/>
              </a:ext>
            </a:extLst>
          </p:cNvPr>
          <p:cNvSpPr/>
          <p:nvPr/>
        </p:nvSpPr>
        <p:spPr>
          <a:xfrm>
            <a:off x="7638642" y="5036324"/>
            <a:ext cx="979394" cy="314036"/>
          </a:xfrm>
          <a:prstGeom prst="right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ircuit&#10;&#10;Description automatically generated">
            <a:extLst>
              <a:ext uri="{FF2B5EF4-FFF2-40B4-BE49-F238E27FC236}">
                <a16:creationId xmlns:a16="http://schemas.microsoft.com/office/drawing/2014/main" id="{AA88A167-1BEA-3645-067A-5109F9BC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594269" y="2398949"/>
            <a:ext cx="4488873" cy="263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72089" y="1270396"/>
                <a:ext cx="8803158" cy="594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change </a:t>
                </a:r>
                <a:r>
                  <a:rPr lang="en-US" b="1" dirty="0"/>
                  <a:t>2. for each ion (2a,b,c)</a:t>
                </a:r>
                <a:r>
                  <a:rPr lang="en-US" dirty="0"/>
                  <a:t>:</a:t>
                </a:r>
              </a:p>
              <a:p>
                <a:pPr lvl="2"/>
                <a:endParaRPr lang="en-US" sz="2000" b="1" dirty="0"/>
              </a:p>
              <a:p>
                <a:pPr lvl="2"/>
                <a:r>
                  <a:rPr lang="en-US" sz="2000" b="1" dirty="0"/>
                  <a:t>1.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sz="2000" b="1" dirty="0"/>
                  <a:t>  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current across the membrane </a:t>
                </a:r>
                <a:r>
                  <a:rPr lang="en-US" b="1" dirty="0"/>
                  <a:t>(I) </a:t>
                </a:r>
                <a:r>
                  <a:rPr lang="en-US" dirty="0"/>
                  <a:t>would then be:</a:t>
                </a:r>
              </a:p>
              <a:p>
                <a:r>
                  <a:rPr lang="en-US" dirty="0"/>
                  <a:t>		</a:t>
                </a:r>
                <a:r>
                  <a:rPr lang="en-US" b="1" dirty="0"/>
                  <a:t> </a:t>
                </a:r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			</a:t>
                </a:r>
              </a:p>
              <a:p>
                <a:r>
                  <a:rPr lang="en-US" sz="2000" dirty="0"/>
                  <a:t>			or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		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m:rPr>
                        <m:nor/>
                      </m:rPr>
                      <a:rPr lang="en-US" sz="2000" b="1" dirty="0" smtClean="0"/>
                      <m:t>+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Now it simply plugging in </a:t>
                </a:r>
                <a:r>
                  <a:rPr lang="en-US" b="1" dirty="0"/>
                  <a:t>1. </a:t>
                </a:r>
                <a:r>
                  <a:rPr lang="en-US" dirty="0"/>
                  <a:t>and </a:t>
                </a:r>
                <a:r>
                  <a:rPr lang="en-US" b="1" dirty="0"/>
                  <a:t>2. </a:t>
                </a:r>
              </a:p>
              <a:p>
                <a:r>
                  <a:rPr lang="en-US" dirty="0"/>
                  <a:t> 	</a:t>
                </a:r>
              </a:p>
              <a:p>
                <a:pPr lvl="1"/>
                <a:r>
                  <a:rPr lang="en-US" sz="2000" b="1" dirty="0"/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sz="2000" b="1" dirty="0"/>
                      <m:t>  </m:t>
                    </m:r>
                  </m:oMath>
                </a14:m>
                <a:r>
                  <a:rPr lang="en-US" sz="2000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000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0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  <a:p>
                <a:pPr lvl="1"/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9" y="1270396"/>
                <a:ext cx="8803158" cy="5946115"/>
              </a:xfrm>
              <a:prstGeom prst="rect">
                <a:avLst/>
              </a:prstGeom>
              <a:blipFill>
                <a:blip r:embed="rId3"/>
                <a:stretch>
                  <a:fillRect l="-485" t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0E0E97-4D1D-39BA-C1F3-62B5576B6B97}"/>
              </a:ext>
            </a:extLst>
          </p:cNvPr>
          <p:cNvSpPr txBox="1"/>
          <p:nvPr/>
        </p:nvSpPr>
        <p:spPr>
          <a:xfrm>
            <a:off x="8222682" y="320317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1B6D-A87F-16F7-F767-BC1E378B8275}"/>
              </a:ext>
            </a:extLst>
          </p:cNvPr>
          <p:cNvSpPr txBox="1"/>
          <p:nvPr/>
        </p:nvSpPr>
        <p:spPr>
          <a:xfrm>
            <a:off x="9169590" y="4131997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0B429-2CE3-7956-D7DD-2B948CA6770D}"/>
              </a:ext>
            </a:extLst>
          </p:cNvPr>
          <p:cNvSpPr txBox="1"/>
          <p:nvPr/>
        </p:nvSpPr>
        <p:spPr>
          <a:xfrm>
            <a:off x="9986430" y="4142912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1F55-78B9-9AAF-DB8B-C619F156F041}"/>
              </a:ext>
            </a:extLst>
          </p:cNvPr>
          <p:cNvSpPr txBox="1"/>
          <p:nvPr/>
        </p:nvSpPr>
        <p:spPr>
          <a:xfrm>
            <a:off x="10923344" y="4173764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6FC2A-3499-8098-E425-A425C3E0E769}"/>
              </a:ext>
            </a:extLst>
          </p:cNvPr>
          <p:cNvSpPr txBox="1"/>
          <p:nvPr/>
        </p:nvSpPr>
        <p:spPr>
          <a:xfrm>
            <a:off x="2968703" y="238164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52272-9DA2-5291-C992-6DCF2FFE8AC4}"/>
              </a:ext>
            </a:extLst>
          </p:cNvPr>
          <p:cNvSpPr txBox="1"/>
          <p:nvPr/>
        </p:nvSpPr>
        <p:spPr>
          <a:xfrm>
            <a:off x="4597877" y="2398949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C1B6B-30B7-6166-A3BF-8C6750B7DDE4}"/>
              </a:ext>
            </a:extLst>
          </p:cNvPr>
          <p:cNvSpPr txBox="1"/>
          <p:nvPr/>
        </p:nvSpPr>
        <p:spPr>
          <a:xfrm>
            <a:off x="5956262" y="2381641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2c.</a:t>
            </a:r>
          </a:p>
        </p:txBody>
      </p:sp>
    </p:spTree>
    <p:extLst>
      <p:ext uri="{BB962C8B-B14F-4D97-AF65-F5344CB8AC3E}">
        <p14:creationId xmlns:p14="http://schemas.microsoft.com/office/powerpoint/2010/main" val="156476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203199" y="1017997"/>
                <a:ext cx="10692328" cy="61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most important part of the equation is done!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remained of the Hodgkin-Huxley model is channel gating variable equations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equations are to </a:t>
                </a:r>
                <a:r>
                  <a:rPr lang="en-US" b="1" dirty="0"/>
                  <a:t>model </a:t>
                </a:r>
                <a:r>
                  <a:rPr lang="en-US" dirty="0"/>
                  <a:t>the dynamics of </a:t>
                </a:r>
                <a:r>
                  <a:rPr lang="en-US" b="1" dirty="0"/>
                  <a:t>Na+ </a:t>
                </a:r>
                <a:r>
                  <a:rPr lang="en-US" dirty="0"/>
                  <a:t>and </a:t>
                </a:r>
                <a:r>
                  <a:rPr lang="en-US" b="1" dirty="0"/>
                  <a:t>K+</a:t>
                </a:r>
                <a:r>
                  <a:rPr lang="en-US" dirty="0"/>
                  <a:t> </a:t>
                </a:r>
                <a:r>
                  <a:rPr lang="en-US" b="1" dirty="0"/>
                  <a:t>channels in response to voltage </a:t>
                </a:r>
                <a:r>
                  <a:rPr lang="en-US" dirty="0"/>
                  <a:t>as: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K+ activation (n): </a:t>
                </a:r>
                <a:r>
                  <a:rPr lang="en-US" dirty="0"/>
                  <a:t>delayed response to depolarization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activation (m): </a:t>
                </a:r>
                <a:r>
                  <a:rPr lang="en-US" dirty="0"/>
                  <a:t>opens rapidly in response to depolarization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inactivation (h): </a:t>
                </a:r>
                <a:r>
                  <a:rPr lang="en-US" dirty="0"/>
                  <a:t>inactivation period, where the </a:t>
                </a:r>
                <a:r>
                  <a:rPr lang="en-US" b="1" dirty="0"/>
                  <a:t>Na+</a:t>
                </a:r>
                <a:r>
                  <a:rPr lang="en-US" dirty="0"/>
                  <a:t> channel cannot re-open for a period after opening (i.e. refractory period)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equations can be summarized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b="1" dirty="0"/>
                  <a:t>x</a:t>
                </a:r>
                <a:r>
                  <a:rPr lang="en-US" dirty="0"/>
                  <a:t> is equal to our </a:t>
                </a:r>
                <a:r>
                  <a:rPr lang="en-US" b="1" dirty="0"/>
                  <a:t>gating variables n, m, h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rate constants</a:t>
                </a:r>
                <a:r>
                  <a:rPr lang="en-US" dirty="0"/>
                  <a:t> that are enforcing the </a:t>
                </a:r>
                <a:r>
                  <a:rPr lang="en-US" b="1" dirty="0"/>
                  <a:t>activation of these channels to incoming voltage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depolarization, but with </a:t>
                </a:r>
                <a:r>
                  <a:rPr lang="en-US" b="1" dirty="0"/>
                  <a:t>delayed response </a:t>
                </a:r>
                <a:r>
                  <a:rPr lang="en-US" dirty="0"/>
                  <a:t>– </a:t>
                </a:r>
                <a:r>
                  <a:rPr lang="en-US" b="1" dirty="0"/>
                  <a:t>K+ channel activation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with depolarization to bring back to equilibrium- </a:t>
                </a:r>
                <a:r>
                  <a:rPr lang="en-US" b="1" dirty="0"/>
                  <a:t>K+ channel inactivation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rapidly </a:t>
                </a:r>
                <a:r>
                  <a:rPr lang="en-US" dirty="0"/>
                  <a:t>with depolarization –</a:t>
                </a:r>
                <a:r>
                  <a:rPr lang="en-US" b="1" dirty="0"/>
                  <a:t>Na+ channel activation 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decrease – </a:t>
                </a:r>
                <a:r>
                  <a:rPr lang="en-US" b="1" dirty="0"/>
                  <a:t>Na+ channel inactivation (due to K+ delayed response)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increases – </a:t>
                </a:r>
                <a:r>
                  <a:rPr lang="en-US" b="1" dirty="0"/>
                  <a:t>Na+ channel refractory period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increase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retures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:r>
                  <a:rPr lang="en-US" b="1" dirty="0"/>
                  <a:t>resting state </a:t>
                </a:r>
                <a:r>
                  <a:rPr lang="en-US" dirty="0"/>
                  <a:t>(towards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at rest) – </a:t>
                </a:r>
                <a:r>
                  <a:rPr lang="en-US" b="1" dirty="0"/>
                  <a:t>Na+ channel reset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017997"/>
                <a:ext cx="10692328" cy="6158417"/>
              </a:xfrm>
              <a:prstGeom prst="rect">
                <a:avLst/>
              </a:prstGeom>
              <a:blipFill>
                <a:blip r:embed="rId2"/>
                <a:stretch>
                  <a:fillRect l="-342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state&#10;&#10;Description automatically generated">
            <a:extLst>
              <a:ext uri="{FF2B5EF4-FFF2-40B4-BE49-F238E27FC236}">
                <a16:creationId xmlns:a16="http://schemas.microsoft.com/office/drawing/2014/main" id="{7FCC0ABD-5A0C-3C12-1532-EB691D14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13" y="2241620"/>
            <a:ext cx="3524141" cy="2896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138546" y="1024068"/>
                <a:ext cx="9199418" cy="4567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Here are the four equations:</a:t>
                </a:r>
              </a:p>
              <a:p>
                <a:r>
                  <a:rPr lang="en-US" b="1" dirty="0"/>
                  <a:t>	</a:t>
                </a:r>
              </a:p>
              <a:p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b="1" dirty="0"/>
                      <m:t>  </m:t>
                    </m:r>
                  </m:oMath>
                </a14:m>
                <a:r>
                  <a:rPr lang="en-US" b="1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𝑵𝒂</m:t>
                        </m:r>
                      </m:sub>
                    </m:sSub>
                  </m:oMath>
                </a14:m>
                <a:r>
                  <a:rPr lang="en-US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b="1" dirty="0"/>
                  <a:t>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𝒅𝒎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𝒅𝒉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6" y="1024068"/>
                <a:ext cx="9199418" cy="4567917"/>
              </a:xfrm>
              <a:prstGeom prst="rect">
                <a:avLst/>
              </a:prstGeom>
              <a:blipFill>
                <a:blip r:embed="rId3"/>
                <a:stretch>
                  <a:fillRect l="-464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5909C2-99D0-A36E-DA6B-0FA2E7277650}"/>
                  </a:ext>
                </a:extLst>
              </p:cNvPr>
              <p:cNvSpPr txBox="1"/>
              <p:nvPr/>
            </p:nvSpPr>
            <p:spPr>
              <a:xfrm>
                <a:off x="87170" y="4420367"/>
                <a:ext cx="905163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Note </a:t>
                </a:r>
                <a:r>
                  <a:rPr lang="en-US" dirty="0"/>
                  <a:t>that our original </a:t>
                </a:r>
                <a:r>
                  <a:rPr lang="en-US" b="1" dirty="0"/>
                  <a:t>equation 1</a:t>
                </a:r>
                <a:r>
                  <a:rPr lang="en-US" dirty="0"/>
                  <a:t> did not incorporate our </a:t>
                </a:r>
                <a:r>
                  <a:rPr lang="en-US" b="1" dirty="0"/>
                  <a:t>channel gate variables. </a:t>
                </a:r>
                <a:r>
                  <a:rPr lang="en-US" dirty="0"/>
                  <a:t>No worries, as constant we just add them to the beginning of their respective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𝒊𝒐𝒏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equations.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exponents are </a:t>
                </a:r>
                <a:r>
                  <a:rPr lang="en-US" b="1" dirty="0"/>
                  <a:t>empirically driven (found from experiments)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They are trying to mirror how these channels function: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K+ channel has 4 gates that must be open to allow K+ = n</a:t>
                </a:r>
                <a:r>
                  <a:rPr lang="en-US" b="1" baseline="30000" dirty="0"/>
                  <a:t>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channel has 3 gates that must be open to allow K+ = n</a:t>
                </a:r>
                <a:r>
                  <a:rPr lang="en-US" b="1" baseline="30000" dirty="0"/>
                  <a:t>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Na+ channel has 1 gate  that must be open to inactivate Na+ = h</a:t>
                </a:r>
                <a:endParaRPr lang="en-US" b="1" baseline="30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5909C2-99D0-A36E-DA6B-0FA2E7277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" y="4420367"/>
                <a:ext cx="9051634" cy="3139321"/>
              </a:xfrm>
              <a:prstGeom prst="rect">
                <a:avLst/>
              </a:prstGeom>
              <a:blipFill>
                <a:blip r:embed="rId4"/>
                <a:stretch>
                  <a:fillRect l="-404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4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1D8-9982-9A35-93C7-99107150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58" y="-133639"/>
            <a:ext cx="10515600" cy="1325563"/>
          </a:xfrm>
        </p:spPr>
        <p:txBody>
          <a:bodyPr/>
          <a:lstStyle/>
          <a:p>
            <a:r>
              <a:rPr lang="en-US" dirty="0"/>
              <a:t>I Study:</a:t>
            </a:r>
          </a:p>
        </p:txBody>
      </p:sp>
      <p:pic>
        <p:nvPicPr>
          <p:cNvPr id="9" name="Picture 8" descr="A close-up of a diagram&#10;&#10;Description automatically generated">
            <a:extLst>
              <a:ext uri="{FF2B5EF4-FFF2-40B4-BE49-F238E27FC236}">
                <a16:creationId xmlns:a16="http://schemas.microsoft.com/office/drawing/2014/main" id="{B752EA98-EF75-5544-92B9-FD199F6E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3" y="529142"/>
            <a:ext cx="6282769" cy="341688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1EFB8F9-D265-8659-937A-F1EC6A96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" y="1330171"/>
            <a:ext cx="5676314" cy="428802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5ED96C8-5A6D-57F0-48DB-A1813254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2" y="4119257"/>
            <a:ext cx="6065923" cy="18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25" y="-2266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/>
              <p:nvPr/>
            </p:nvSpPr>
            <p:spPr>
              <a:xfrm>
                <a:off x="142692" y="691156"/>
                <a:ext cx="11906615" cy="5205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the equations. Now what?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exactly what </a:t>
                </a:r>
                <a:r>
                  <a:rPr lang="en-US" b="1" dirty="0"/>
                  <a:t>differential equations mathematically solves!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Calculus </a:t>
                </a:r>
                <a:r>
                  <a:rPr lang="en-US" dirty="0"/>
                  <a:t>is the mathematics of change – </a:t>
                </a:r>
                <a:r>
                  <a:rPr lang="en-US" b="1" dirty="0"/>
                  <a:t>voltage over time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m:rPr>
                        <m:nor/>
                      </m:rPr>
                      <a:rPr lang="en-US" b="1" dirty="0"/>
                      <m:t> 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allows looking at how </a:t>
                </a:r>
                <a:r>
                  <a:rPr lang="en-US" b="1" dirty="0"/>
                  <a:t>voltage changes over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this is where </a:t>
                </a:r>
                <a:r>
                  <a:rPr lang="en-US" b="1" dirty="0"/>
                  <a:t>Calculus breaks down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about all the </a:t>
                </a:r>
                <a:r>
                  <a:rPr lang="en-US" b="1" dirty="0"/>
                  <a:t>factors?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Differential equations </a:t>
                </a:r>
                <a:r>
                  <a:rPr lang="en-US" dirty="0"/>
                  <a:t>solves exactly that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extends </a:t>
                </a:r>
                <a:r>
                  <a:rPr lang="en-US" b="1" dirty="0"/>
                  <a:t>Calculus to multiple dynamic variables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model multiple variables and if they are </a:t>
                </a:r>
                <a:r>
                  <a:rPr lang="en-US" b="1" dirty="0"/>
                  <a:t>interdependent </a:t>
                </a:r>
                <a:r>
                  <a:rPr lang="en-US" dirty="0"/>
                  <a:t>than we can calculate these variables </a:t>
                </a:r>
                <a:r>
                  <a:rPr lang="en-US" b="1" dirty="0"/>
                  <a:t>in discrete steps over time </a:t>
                </a:r>
                <a:r>
                  <a:rPr lang="en-US" dirty="0"/>
                  <a:t>when given </a:t>
                </a:r>
                <a:r>
                  <a:rPr lang="en-US" b="1" dirty="0"/>
                  <a:t>different input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</a:t>
                </a:r>
                <a:r>
                  <a:rPr lang="en-US" b="1" dirty="0" err="1"/>
                  <a:t>Hodking</a:t>
                </a:r>
                <a:r>
                  <a:rPr lang="en-US" b="1" dirty="0"/>
                  <a:t>-Huxley </a:t>
                </a:r>
                <a:r>
                  <a:rPr lang="en-US" dirty="0"/>
                  <a:t>model this allows us to test whether if we are given </a:t>
                </a:r>
                <a:r>
                  <a:rPr lang="en-US" b="1" dirty="0"/>
                  <a:t>an input of current</a:t>
                </a:r>
                <a:r>
                  <a:rPr lang="en-US" dirty="0"/>
                  <a:t> </a:t>
                </a:r>
                <a:r>
                  <a:rPr lang="en-US" dirty="0" err="1"/>
                  <a:t>dowe</a:t>
                </a:r>
                <a:r>
                  <a:rPr lang="en-US" dirty="0"/>
                  <a:t> see the </a:t>
                </a:r>
                <a:r>
                  <a:rPr lang="en-US" b="1" dirty="0" err="1"/>
                  <a:t>Vm</a:t>
                </a:r>
                <a:r>
                  <a:rPr lang="en-US" dirty="0"/>
                  <a:t> response that correlates to the </a:t>
                </a:r>
                <a:r>
                  <a:rPr lang="en-US" b="1" dirty="0" err="1"/>
                  <a:t>Vm</a:t>
                </a:r>
                <a:r>
                  <a:rPr lang="en-US" b="1" dirty="0"/>
                  <a:t> </a:t>
                </a:r>
                <a:r>
                  <a:rPr lang="en-US" dirty="0"/>
                  <a:t>from a recorded </a:t>
                </a:r>
                <a:r>
                  <a:rPr lang="en-US" b="1" dirty="0"/>
                  <a:t>AP?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modeled the individual </a:t>
                </a:r>
                <a:r>
                  <a:rPr lang="en-US" b="1" dirty="0"/>
                  <a:t>ions </a:t>
                </a:r>
                <a:r>
                  <a:rPr lang="en-US" dirty="0"/>
                  <a:t>and their </a:t>
                </a:r>
                <a:r>
                  <a:rPr lang="en-US" b="1" dirty="0"/>
                  <a:t>voltage-gated </a:t>
                </a:r>
                <a:r>
                  <a:rPr lang="en-US" dirty="0"/>
                  <a:t>according to </a:t>
                </a:r>
                <a:r>
                  <a:rPr lang="en-US" b="1" dirty="0"/>
                  <a:t>values recorded experimentally (empirical values), </a:t>
                </a:r>
                <a:r>
                  <a:rPr lang="en-US" dirty="0"/>
                  <a:t>so if the model recapitulates the </a:t>
                </a:r>
                <a:r>
                  <a:rPr lang="en-US" b="1" dirty="0" err="1"/>
                  <a:t>Vm</a:t>
                </a:r>
                <a:r>
                  <a:rPr lang="en-US" b="1" dirty="0"/>
                  <a:t> </a:t>
                </a:r>
                <a:r>
                  <a:rPr lang="en-US" dirty="0"/>
                  <a:t>dynamics it would support </a:t>
                </a:r>
                <a:r>
                  <a:rPr lang="en-US" b="1" dirty="0"/>
                  <a:t>Hodgkin and Huxley’s hypothesis that Na+ and K+ conductance's underly an AP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8A4C1-7021-DDC8-F003-DC195B96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" y="691156"/>
                <a:ext cx="11906615" cy="5205592"/>
              </a:xfrm>
              <a:prstGeom prst="rect">
                <a:avLst/>
              </a:prstGeom>
              <a:blipFill>
                <a:blip r:embed="rId2"/>
                <a:stretch>
                  <a:fillRect l="-307" t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6B5433-7300-1B0E-CD92-35DA2FF5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0" b="16216"/>
          <a:stretch/>
        </p:blipFill>
        <p:spPr>
          <a:xfrm>
            <a:off x="5277998" y="4761086"/>
            <a:ext cx="6864756" cy="19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5500-6FDB-E0FD-3196-CA652F8B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18" y="-1117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Hodgkin-Huxley equation results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6B5433-7300-1B0E-CD92-35DA2FF5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1" y="856346"/>
            <a:ext cx="8238395" cy="58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620D-5F86-AD47-17A2-E262329F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87" y="-598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Hodgkin-Huxley in the context of compartmental models and passive membrane properties</a:t>
            </a:r>
          </a:p>
        </p:txBody>
      </p:sp>
      <p:pic>
        <p:nvPicPr>
          <p:cNvPr id="5" name="Content Placeholder 4" descr="A diagram of a circuit&#10;&#10;Description automatically generated">
            <a:extLst>
              <a:ext uri="{FF2B5EF4-FFF2-40B4-BE49-F238E27FC236}">
                <a16:creationId xmlns:a16="http://schemas.microsoft.com/office/drawing/2014/main" id="{819E0B50-0EA3-D625-4A6B-5137BFAB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51" y="4159876"/>
            <a:ext cx="5284349" cy="2475963"/>
          </a:xfrm>
        </p:spPr>
      </p:pic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CF0EE3DB-0D6C-C264-9B20-7A55BB51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-1725" b="2422"/>
          <a:stretch/>
        </p:blipFill>
        <p:spPr>
          <a:xfrm>
            <a:off x="7252994" y="1223289"/>
            <a:ext cx="4739384" cy="2783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C920C-7DDC-BA24-8A32-35DE106BFDA5}"/>
                  </a:ext>
                </a:extLst>
              </p:cNvPr>
              <p:cNvSpPr txBox="1"/>
              <p:nvPr/>
            </p:nvSpPr>
            <p:spPr>
              <a:xfrm>
                <a:off x="199622" y="1204174"/>
                <a:ext cx="7031865" cy="536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been dealing with a small isolated portion of a neuronal membrane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We can extend our model to a compartment of models </a:t>
                </a:r>
                <a:r>
                  <a:rPr lang="en-US" dirty="0"/>
                  <a:t>with </a:t>
                </a:r>
                <a:r>
                  <a:rPr lang="en-US" b="1" dirty="0"/>
                  <a:t>repeated motifs of our isolated membrane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do so we need to include </a:t>
                </a:r>
                <a:r>
                  <a:rPr lang="en-US" b="1" dirty="0"/>
                  <a:t>passive (native)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Cable theory </a:t>
                </a:r>
                <a:r>
                  <a:rPr lang="en-US" dirty="0"/>
                  <a:t>is the area of computational neuroscience that models these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Here is an equation that we can integrate </a:t>
                </a:r>
                <a:r>
                  <a:rPr lang="en-US" b="1" dirty="0"/>
                  <a:t>into our other equations to relate current (I) and </a:t>
                </a:r>
                <a:r>
                  <a:rPr lang="en-US" b="1" dirty="0" err="1"/>
                  <a:t>restistance</a:t>
                </a:r>
                <a:r>
                  <a:rPr lang="en-US" b="1" dirty="0"/>
                  <a:t> (R) </a:t>
                </a:r>
                <a:r>
                  <a:rPr lang="en-US" dirty="0"/>
                  <a:t>to the rest of our equations (remember </a:t>
                </a:r>
                <a:r>
                  <a:rPr lang="en-US" b="1" dirty="0"/>
                  <a:t>interdependence?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:r>
                  <a:rPr lang="en-US" b="1" dirty="0"/>
                  <a:t>a </a:t>
                </a:r>
                <a:r>
                  <a:rPr lang="en-US" dirty="0"/>
                  <a:t>is the radius of the axon, </a:t>
                </a:r>
                <a:r>
                  <a:rPr lang="en-US" b="1" dirty="0"/>
                  <a:t>R</a:t>
                </a:r>
                <a:r>
                  <a:rPr lang="en-US" dirty="0"/>
                  <a:t> the cytoplasm resistance, </a:t>
                </a:r>
                <a:r>
                  <a:rPr lang="en-US" b="1" dirty="0"/>
                  <a:t>x </a:t>
                </a:r>
                <a:r>
                  <a:rPr lang="en-US" dirty="0"/>
                  <a:t>the position on the nerve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𝝏</m:t>
                    </m:r>
                  </m:oMath>
                </a14:m>
                <a:r>
                  <a:rPr lang="en-US" dirty="0"/>
                  <a:t> indicates a partial derivative, which is a </a:t>
                </a:r>
                <a:r>
                  <a:rPr lang="en-US" b="1" dirty="0"/>
                  <a:t>differential equations tool </a:t>
                </a:r>
                <a:r>
                  <a:rPr lang="en-US" dirty="0"/>
                  <a:t>used to figure out how a quantity that depends on more than one factor changes when you adjust one of these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C920C-7DDC-BA24-8A32-35DE106BF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2" y="1204174"/>
                <a:ext cx="7031865" cy="5364161"/>
              </a:xfrm>
              <a:prstGeom prst="rect">
                <a:avLst/>
              </a:prstGeom>
              <a:blipFill>
                <a:blip r:embed="rId4"/>
                <a:stretch>
                  <a:fillRect l="-607" t="-569" r="-1127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7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858-B6C5-5579-BC0F-3C36B10D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2" y="0"/>
            <a:ext cx="10515600" cy="1325563"/>
          </a:xfrm>
        </p:spPr>
        <p:txBody>
          <a:bodyPr/>
          <a:lstStyle/>
          <a:p>
            <a:r>
              <a:rPr lang="en-US" dirty="0"/>
              <a:t>Multicompartmental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31B3-8591-A119-6C24-1E87EFD22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6" y="1150010"/>
            <a:ext cx="10515600" cy="1613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These are large-scale models where every portion of the neuron is modeled with a compartment </a:t>
            </a:r>
          </a:p>
          <a:p>
            <a:r>
              <a:rPr lang="en-US" dirty="0"/>
              <a:t>These can be very exhaustive, and even the passive membrane properties changed in the axons versus the dendrites that are well identified experimentally</a:t>
            </a:r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7E0C1E8-4E4C-882B-4C04-1B7C5B1D0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" y="3437407"/>
            <a:ext cx="4950892" cy="2494024"/>
          </a:xfrm>
          <a:prstGeom prst="rect">
            <a:avLst/>
          </a:prstGeom>
        </p:spPr>
      </p:pic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8AD31308-B00B-60A9-6481-04FE581C8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12" y="2763546"/>
            <a:ext cx="4904070" cy="33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C028-06DE-409F-EC2A-8928E0EB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Let us take a moment to see what parts of the Hodgkin-Huxley model show us other computational areas in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74EB0-42AE-97B1-3A3E-6355AFE5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4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could model </a:t>
            </a:r>
            <a:r>
              <a:rPr lang="en-US" b="1" dirty="0"/>
              <a:t>ion channel dynamics</a:t>
            </a:r>
            <a:endParaRPr lang="en-US" dirty="0"/>
          </a:p>
          <a:p>
            <a:r>
              <a:rPr lang="en-US" dirty="0"/>
              <a:t>We could model</a:t>
            </a:r>
            <a:r>
              <a:rPr lang="en-US" b="1" dirty="0"/>
              <a:t> passive membrane properties</a:t>
            </a:r>
          </a:p>
          <a:p>
            <a:r>
              <a:rPr lang="en-US" dirty="0"/>
              <a:t>We could model </a:t>
            </a:r>
            <a:r>
              <a:rPr lang="en-US" b="1" dirty="0"/>
              <a:t>how different ion channels impact action potentials</a:t>
            </a:r>
          </a:p>
          <a:p>
            <a:r>
              <a:rPr lang="en-US" dirty="0"/>
              <a:t>You know (and Wednesday especially) how </a:t>
            </a:r>
            <a:r>
              <a:rPr lang="en-US" b="1" dirty="0"/>
              <a:t>Na and K channels are activated during an AP</a:t>
            </a:r>
          </a:p>
          <a:p>
            <a:r>
              <a:rPr lang="en-US" dirty="0"/>
              <a:t>You know how </a:t>
            </a:r>
            <a:r>
              <a:rPr lang="en-US" b="1" dirty="0"/>
              <a:t>the electrochemical gradient of neuronal membranes is established</a:t>
            </a:r>
          </a:p>
          <a:p>
            <a:r>
              <a:rPr lang="en-US" dirty="0"/>
              <a:t>You know how </a:t>
            </a:r>
            <a:r>
              <a:rPr lang="en-US" b="1" dirty="0"/>
              <a:t>ions’ electrochemical nature allows them to regulate the neuronal membrane and action potentials</a:t>
            </a:r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65" y="1885325"/>
            <a:ext cx="11454685" cy="5041602"/>
          </a:xfrm>
        </p:spPr>
        <p:txBody>
          <a:bodyPr>
            <a:normAutofit/>
          </a:bodyPr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	What about modeling networks of neurons?</a:t>
            </a:r>
          </a:p>
        </p:txBody>
      </p:sp>
    </p:spTree>
    <p:extLst>
      <p:ext uri="{BB962C8B-B14F-4D97-AF65-F5344CB8AC3E}">
        <p14:creationId xmlns:p14="http://schemas.microsoft.com/office/powerpoint/2010/main" val="1949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Approximating the dynamics of action potentials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1304-D450-8768-27E4-761E09CD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5" y="1645321"/>
            <a:ext cx="10515600" cy="4351338"/>
          </a:xfrm>
        </p:spPr>
        <p:txBody>
          <a:bodyPr/>
          <a:lstStyle/>
          <a:p>
            <a:r>
              <a:rPr lang="en-US" dirty="0"/>
              <a:t>A neurons threshold for an AP is about -55 to -50mv</a:t>
            </a:r>
          </a:p>
          <a:p>
            <a:r>
              <a:rPr lang="en-US" dirty="0"/>
              <a:t>AP are a very stereotyped event where the </a:t>
            </a:r>
            <a:r>
              <a:rPr lang="en-US" b="1" dirty="0" err="1"/>
              <a:t>Vm</a:t>
            </a:r>
            <a:r>
              <a:rPr lang="en-US" dirty="0"/>
              <a:t> is </a:t>
            </a:r>
            <a:r>
              <a:rPr lang="en-US" dirty="0" err="1"/>
              <a:t>depolarizated</a:t>
            </a:r>
            <a:r>
              <a:rPr lang="en-US" dirty="0"/>
              <a:t>-</a:t>
            </a:r>
            <a:r>
              <a:rPr lang="en-US" dirty="0" err="1"/>
              <a:t>hyperpolarizated</a:t>
            </a:r>
            <a:r>
              <a:rPr lang="en-US" dirty="0"/>
              <a:t>-refractory period</a:t>
            </a:r>
          </a:p>
          <a:p>
            <a:r>
              <a:rPr lang="en-US" b="1" dirty="0"/>
              <a:t>What if we… what if we just… modeled these dynamics? Wouldn’t that be computationally easier?</a:t>
            </a:r>
          </a:p>
        </p:txBody>
      </p:sp>
      <p:pic>
        <p:nvPicPr>
          <p:cNvPr id="5" name="Picture 4" descr="A blue and red lines&#10;&#10;Description automatically generated">
            <a:extLst>
              <a:ext uri="{FF2B5EF4-FFF2-40B4-BE49-F238E27FC236}">
                <a16:creationId xmlns:a16="http://schemas.microsoft.com/office/drawing/2014/main" id="{626D8BE0-63DD-DF81-F3F4-FCDBFB658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80" y="3950448"/>
            <a:ext cx="4937352" cy="2907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2DFEE-C13E-81D0-8462-7533FEBF1BED}"/>
              </a:ext>
            </a:extLst>
          </p:cNvPr>
          <p:cNvSpPr txBox="1"/>
          <p:nvPr/>
        </p:nvSpPr>
        <p:spPr>
          <a:xfrm>
            <a:off x="6864440" y="3950448"/>
            <a:ext cx="410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but ~1-2million averaged waveforms from the PFC of a mouse</a:t>
            </a:r>
          </a:p>
        </p:txBody>
      </p:sp>
    </p:spTree>
    <p:extLst>
      <p:ext uri="{BB962C8B-B14F-4D97-AF65-F5344CB8AC3E}">
        <p14:creationId xmlns:p14="http://schemas.microsoft.com/office/powerpoint/2010/main" val="38663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96" y="1287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Approximating the dynamics of action potentials – Leaky-integrate and Fire neuron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1304-D450-8768-27E4-761E09CD9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27" y="1600245"/>
            <a:ext cx="9567929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Leaky-integrate and Fire (LIF) neuron models </a:t>
            </a:r>
            <a:r>
              <a:rPr lang="en-US" dirty="0"/>
              <a:t>are one of many varieties of neuronal models that approximate AP dynamics</a:t>
            </a:r>
          </a:p>
          <a:p>
            <a:r>
              <a:rPr lang="en-US" b="1" dirty="0"/>
              <a:t>LIF models </a:t>
            </a:r>
            <a:r>
              <a:rPr lang="en-US" dirty="0"/>
              <a:t>state that an AP occurs when the </a:t>
            </a:r>
            <a:r>
              <a:rPr lang="en-US" b="1" dirty="0" err="1"/>
              <a:t>Vm</a:t>
            </a:r>
            <a:r>
              <a:rPr lang="en-US" dirty="0"/>
              <a:t> </a:t>
            </a:r>
            <a:r>
              <a:rPr lang="en-US" b="1" dirty="0"/>
              <a:t>reaches a threshold </a:t>
            </a:r>
          </a:p>
          <a:p>
            <a:r>
              <a:rPr lang="en-US" dirty="0"/>
              <a:t>By avoiding biophysical modelling aspects, </a:t>
            </a:r>
            <a:r>
              <a:rPr lang="en-US" b="1" dirty="0"/>
              <a:t>LIF models</a:t>
            </a:r>
            <a:r>
              <a:rPr lang="en-US" dirty="0"/>
              <a:t> only need to model </a:t>
            </a:r>
            <a:r>
              <a:rPr lang="en-US" b="1" dirty="0"/>
              <a:t>subthreshold dynamics of </a:t>
            </a:r>
            <a:r>
              <a:rPr lang="en-US" b="1" dirty="0" err="1"/>
              <a:t>Vm</a:t>
            </a:r>
            <a:endParaRPr lang="en-US" dirty="0"/>
          </a:p>
          <a:p>
            <a:r>
              <a:rPr lang="en-US" dirty="0"/>
              <a:t> We aren’t going to throw away all the parts from </a:t>
            </a:r>
            <a:r>
              <a:rPr lang="en-US" b="1" dirty="0"/>
              <a:t>Hodgkin-Huxley, the passive membrane properties (capacitance and resistance),</a:t>
            </a:r>
            <a:r>
              <a:rPr lang="en-US" dirty="0"/>
              <a:t> because that is what makes our neuron models </a:t>
            </a:r>
            <a:r>
              <a:rPr lang="en-US" b="1" dirty="0"/>
              <a:t>realistic 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C2681DF-2293-57A0-BD2C-AA233F87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284" y="2322895"/>
            <a:ext cx="2095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2537" y="1758228"/>
                <a:ext cx="8808076" cy="501268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We start just where we started for </a:t>
                </a:r>
                <a:r>
                  <a:rPr lang="en-US" b="1" dirty="0"/>
                  <a:t>Hodgkin-Huxley</a:t>
                </a:r>
              </a:p>
              <a:p>
                <a:r>
                  <a:rPr lang="en-US" b="1" dirty="0"/>
                  <a:t>We start by modeling the entire current (</a:t>
                </a:r>
                <a:r>
                  <a:rPr lang="en-US" b="1" dirty="0" err="1"/>
                  <a:t>I</a:t>
                </a:r>
                <a:r>
                  <a:rPr lang="en-US" b="1" baseline="-25000" dirty="0" err="1"/>
                  <a:t>total</a:t>
                </a:r>
                <a:r>
                  <a:rPr lang="en-US" b="1" dirty="0"/>
                  <a:t>) of the system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used this trick earlier, but how do we justify it?</a:t>
                </a:r>
              </a:p>
              <a:p>
                <a:r>
                  <a:rPr lang="en-US" b="1" dirty="0" err="1"/>
                  <a:t>Kirchoff’s</a:t>
                </a:r>
                <a:r>
                  <a:rPr lang="en-US" b="1" dirty="0"/>
                  <a:t> current law – </a:t>
                </a:r>
                <a:r>
                  <a:rPr lang="en-US" dirty="0"/>
                  <a:t>the total current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dirty="0"/>
                  <a:t>) entering a system (node/junction) is equal to that flowing out of the system</a:t>
                </a:r>
              </a:p>
              <a:p>
                <a:r>
                  <a:rPr lang="en-US" dirty="0"/>
                  <a:t>The key to understanding </a:t>
                </a:r>
                <a:r>
                  <a:rPr lang="en-US" b="1" dirty="0" err="1"/>
                  <a:t>Kirchoff’s</a:t>
                </a:r>
                <a:r>
                  <a:rPr lang="en-US" b="1" dirty="0"/>
                  <a:t> current law </a:t>
                </a:r>
                <a:r>
                  <a:rPr lang="en-US" dirty="0"/>
                  <a:t>is that the </a:t>
                </a:r>
                <a:r>
                  <a:rPr lang="en-US" b="1" dirty="0"/>
                  <a:t>current of any electrical system has to go somewhere. If the current cannot go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 the </a:t>
                </a:r>
                <a:r>
                  <a:rPr lang="en-US" b="1" dirty="0"/>
                  <a:t>current will not enter the node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Therefore, the sum of the current in the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</m:oMath>
                </a14:m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) is always balanced (input and output current sum together = 0)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current of capacitance,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current of leak resistance </a:t>
                </a:r>
                <a:r>
                  <a:rPr lang="en-US" dirty="0"/>
                  <a:t>(previously this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dirty="0"/>
                  <a:t> - as we are referring to the </a:t>
                </a:r>
                <a:r>
                  <a:rPr lang="en-US" b="1" dirty="0"/>
                  <a:t>leak</a:t>
                </a:r>
                <a:r>
                  <a:rPr lang="en-US" dirty="0"/>
                  <a:t> </a:t>
                </a:r>
                <a:r>
                  <a:rPr lang="en-US" b="1" dirty="0"/>
                  <a:t>current across the membrane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𝑬𝒙𝒕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current applied externally </a:t>
                </a:r>
                <a:r>
                  <a:rPr lang="en-US" dirty="0"/>
                  <a:t>(think injected neuron with current or inputting synapses to a neuron) </a:t>
                </a:r>
              </a:p>
              <a:p>
                <a:r>
                  <a:rPr lang="en-US" dirty="0"/>
                  <a:t>This is an </a:t>
                </a:r>
                <a:r>
                  <a:rPr lang="en-US" b="1" dirty="0"/>
                  <a:t>RC circuit </a:t>
                </a:r>
                <a:r>
                  <a:rPr lang="en-US" dirty="0"/>
                  <a:t>which is </a:t>
                </a:r>
                <a:r>
                  <a:rPr lang="en-US" b="1" dirty="0"/>
                  <a:t>a resistor-capacitance circuit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7" y="1758228"/>
                <a:ext cx="8808076" cy="5012686"/>
              </a:xfrm>
              <a:blipFill>
                <a:blip r:embed="rId2"/>
                <a:stretch>
                  <a:fillRect l="-623" t="-2066" r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>
            <a:extLst>
              <a:ext uri="{FF2B5EF4-FFF2-40B4-BE49-F238E27FC236}">
                <a16:creationId xmlns:a16="http://schemas.microsoft.com/office/drawing/2014/main" id="{47CEFA62-796C-54BF-A580-62337B40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963" y="2914722"/>
            <a:ext cx="2095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A2C51E-A012-2C39-2896-B6A2B6D33ED4}"/>
              </a:ext>
            </a:extLst>
          </p:cNvPr>
          <p:cNvSpPr txBox="1"/>
          <p:nvPr/>
        </p:nvSpPr>
        <p:spPr>
          <a:xfrm>
            <a:off x="7472430" y="255477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Kirchoff’s</a:t>
            </a:r>
            <a:r>
              <a:rPr lang="en-US" b="1" dirty="0"/>
              <a:t> current law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A0C46-7033-0940-EC0B-75E026C3B431}"/>
                  </a:ext>
                </a:extLst>
              </p:cNvPr>
              <p:cNvSpPr txBox="1"/>
              <p:nvPr/>
            </p:nvSpPr>
            <p:spPr>
              <a:xfrm>
                <a:off x="7129530" y="5313022"/>
                <a:ext cx="6780726" cy="1818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b="1" dirty="0"/>
                  <a:t>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b="1" dirty="0"/>
                  <a:t> = 0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A0C46-7033-0940-EC0B-75E026C3B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30" y="5313022"/>
                <a:ext cx="6780726" cy="1818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8808076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we have modeled everything for the passive membrane properties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AP dynamics </a:t>
                </a:r>
                <a:r>
                  <a:rPr lang="en-US" dirty="0"/>
                  <a:t>of the model will be explicitly stated later; </a:t>
                </a:r>
                <a:r>
                  <a:rPr lang="en-US" b="1" dirty="0"/>
                  <a:t>therefore we are done: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Let's be good mathematicians and substitute in equations we know for the above variables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 			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8808076" cy="5224728"/>
              </a:xfrm>
              <a:blipFill>
                <a:blip r:embed="rId2"/>
                <a:stretch>
                  <a:fillRect l="-1246" t="-1984" r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4AF6F-1AD8-34FE-634B-8D1BD7840625}"/>
                  </a:ext>
                </a:extLst>
              </p:cNvPr>
              <p:cNvSpPr txBox="1"/>
              <p:nvPr/>
            </p:nvSpPr>
            <p:spPr>
              <a:xfrm>
                <a:off x="5421086" y="4767943"/>
                <a:ext cx="685799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membrane capacitance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</a:t>
                </a:r>
                <a:r>
                  <a:rPr lang="en-US" b="1" dirty="0"/>
                  <a:t>membrane potential at any given time </a:t>
                </a:r>
                <a:r>
                  <a:rPr lang="en-US" dirty="0"/>
                  <a:t>(previously meant resting membrane potential when we weren’t talking about action potentials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Now we know, for instance during an action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so we denote resting membrane potential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𝒓𝒆𝒔𝒕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4AF6F-1AD8-34FE-634B-8D1BD784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6" y="4767943"/>
                <a:ext cx="6857999" cy="2031325"/>
              </a:xfrm>
              <a:prstGeom prst="rect">
                <a:avLst/>
              </a:prstGeom>
              <a:blipFill>
                <a:blip r:embed="rId3"/>
                <a:stretch>
                  <a:fillRect l="-711" t="-1201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4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97A-5355-912D-15F8-17FCFAB3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Modelling at different levels of neuroscience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973D8-F1A9-1DE9-9F35-52DBC7A80235}"/>
              </a:ext>
            </a:extLst>
          </p:cNvPr>
          <p:cNvGrpSpPr/>
          <p:nvPr/>
        </p:nvGrpSpPr>
        <p:grpSpPr>
          <a:xfrm>
            <a:off x="-79342" y="2830472"/>
            <a:ext cx="6175342" cy="3772484"/>
            <a:chOff x="-79342" y="2830472"/>
            <a:chExt cx="6175342" cy="37724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45FF8-71AD-AAAE-CCDA-7CB28ECF1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651" y="3271095"/>
              <a:ext cx="4207713" cy="30548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E9C75-889F-AC23-E271-F5CF826238EB}"/>
                </a:ext>
              </a:extLst>
            </p:cNvPr>
            <p:cNvSpPr txBox="1"/>
            <p:nvPr/>
          </p:nvSpPr>
          <p:spPr>
            <a:xfrm>
              <a:off x="974442" y="2830472"/>
              <a:ext cx="3060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Individual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34FA5-C7E8-9C38-C351-7CB87528633F}"/>
                </a:ext>
              </a:extLst>
            </p:cNvPr>
            <p:cNvSpPr txBox="1"/>
            <p:nvPr/>
          </p:nvSpPr>
          <p:spPr>
            <a:xfrm>
              <a:off x="-79342" y="6325957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Fang, Duan, Wang </a:t>
              </a:r>
              <a:r>
                <a:rPr lang="en-US" sz="1200" i="1" dirty="0"/>
                <a:t>Frontiers in Neuroscience </a:t>
              </a:r>
              <a:r>
                <a:rPr lang="en-US" sz="1200" dirty="0"/>
                <a:t>2021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17918-70D6-75A4-6849-DECAA6A09E30}"/>
              </a:ext>
            </a:extLst>
          </p:cNvPr>
          <p:cNvGrpSpPr/>
          <p:nvPr/>
        </p:nvGrpSpPr>
        <p:grpSpPr>
          <a:xfrm>
            <a:off x="2807508" y="910364"/>
            <a:ext cx="6175342" cy="2218797"/>
            <a:chOff x="2807508" y="910364"/>
            <a:chExt cx="6175342" cy="2218797"/>
          </a:xfrm>
        </p:grpSpPr>
        <p:pic>
          <p:nvPicPr>
            <p:cNvPr id="1026" name="Picture 2" descr="Frontiers | Model-Based Inference of Synaptic Transmission">
              <a:extLst>
                <a:ext uri="{FF2B5EF4-FFF2-40B4-BE49-F238E27FC236}">
                  <a16:creationId xmlns:a16="http://schemas.microsoft.com/office/drawing/2014/main" id="{6F11D681-C636-C043-D932-E82936D2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460" y="1325563"/>
              <a:ext cx="5065041" cy="15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3E051-0BD5-AFEA-B7E1-FE17244C9F0B}"/>
                </a:ext>
              </a:extLst>
            </p:cNvPr>
            <p:cNvSpPr txBox="1"/>
            <p:nvPr/>
          </p:nvSpPr>
          <p:spPr>
            <a:xfrm>
              <a:off x="5543304" y="910364"/>
              <a:ext cx="162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Synapse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46CF3-233B-E684-68B0-6BA7DDFB204D}"/>
                </a:ext>
              </a:extLst>
            </p:cNvPr>
            <p:cNvSpPr txBox="1"/>
            <p:nvPr/>
          </p:nvSpPr>
          <p:spPr>
            <a:xfrm>
              <a:off x="2807508" y="2852162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Bykowska</a:t>
              </a:r>
              <a:r>
                <a:rPr lang="en-US" sz="1200" dirty="0"/>
                <a:t> et al. </a:t>
              </a:r>
              <a:r>
                <a:rPr lang="en-US" sz="1200" i="1" dirty="0"/>
                <a:t>Frontiers in Synaptic Neuroscience </a:t>
              </a:r>
              <a:r>
                <a:rPr lang="en-US" sz="1200" dirty="0"/>
                <a:t>2019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C38A8-565C-DE4E-566F-2B566C8ABD6C}"/>
              </a:ext>
            </a:extLst>
          </p:cNvPr>
          <p:cNvGrpSpPr/>
          <p:nvPr/>
        </p:nvGrpSpPr>
        <p:grpSpPr>
          <a:xfrm>
            <a:off x="5895179" y="3150851"/>
            <a:ext cx="6175342" cy="3712547"/>
            <a:chOff x="5895179" y="3145453"/>
            <a:chExt cx="6175342" cy="3712547"/>
          </a:xfrm>
        </p:grpSpPr>
        <p:pic>
          <p:nvPicPr>
            <p:cNvPr id="6" name="Picture 5" descr="A group of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B1C0B36-CDCE-4933-9117-8EEB8A2E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946" y="3145453"/>
              <a:ext cx="2871748" cy="348828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7F2C-D077-D86A-F839-87E551A0CDBE}"/>
                </a:ext>
              </a:extLst>
            </p:cNvPr>
            <p:cNvSpPr txBox="1"/>
            <p:nvPr/>
          </p:nvSpPr>
          <p:spPr>
            <a:xfrm>
              <a:off x="5895179" y="6581001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Wang and </a:t>
              </a:r>
              <a:r>
                <a:rPr lang="en-US" sz="1200" dirty="0" err="1"/>
                <a:t>Buzsaki</a:t>
              </a:r>
              <a:r>
                <a:rPr lang="en-US" sz="1200" dirty="0"/>
                <a:t> </a:t>
              </a:r>
              <a:r>
                <a:rPr lang="en-US" sz="1200" i="1" dirty="0"/>
                <a:t>The Journal of Neuroscience </a:t>
              </a:r>
              <a:r>
                <a:rPr lang="en-US" sz="1200" dirty="0"/>
                <a:t>1996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D03495-B95E-B5D9-798A-1508ECB1F1E0}"/>
              </a:ext>
            </a:extLst>
          </p:cNvPr>
          <p:cNvSpPr txBox="1"/>
          <p:nvPr/>
        </p:nvSpPr>
        <p:spPr>
          <a:xfrm>
            <a:off x="7735415" y="2990661"/>
            <a:ext cx="473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of neurons </a:t>
            </a:r>
          </a:p>
        </p:txBody>
      </p:sp>
    </p:spTree>
    <p:extLst>
      <p:ext uri="{BB962C8B-B14F-4D97-AF65-F5344CB8AC3E}">
        <p14:creationId xmlns:p14="http://schemas.microsoft.com/office/powerpoint/2010/main" val="989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substitute in new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𝑹𝑳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Moving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to the left side and </a:t>
                </a:r>
                <a:r>
                  <a:rPr lang="en-US" b="1" dirty="0"/>
                  <a:t>recognize</a:t>
                </a:r>
                <a:r>
                  <a:rPr lang="en-US" dirty="0"/>
                  <a:t> that </a:t>
                </a:r>
                <a:r>
                  <a:rPr lang="en-US" b="1" dirty="0"/>
                  <a:t>according to </a:t>
                </a:r>
                <a:r>
                  <a:rPr lang="en-US" b="1" dirty="0" err="1"/>
                  <a:t>Kirchoff’s</a:t>
                </a:r>
                <a:r>
                  <a:rPr lang="en-US" b="1" dirty="0"/>
                  <a:t> law that current into a neuron will equal current out of a neuron,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0</a:t>
                </a:r>
              </a:p>
              <a:p>
                <a:r>
                  <a:rPr lang="en-US" dirty="0"/>
                  <a:t>Now we have:</a:t>
                </a:r>
              </a:p>
              <a:p>
                <a:pPr marL="0" indent="0">
                  <a:buNone/>
                </a:pPr>
                <a:r>
                  <a:rPr lang="en-US" b="1" dirty="0"/>
                  <a:t>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3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derivation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Often the following value is replaced in </a:t>
                </a:r>
                <a:r>
                  <a:rPr lang="en-US" b="1" dirty="0"/>
                  <a:t>LIF </a:t>
                </a:r>
                <a:r>
                  <a:rPr lang="en-US" dirty="0"/>
                  <a:t>equations because it is commonly found experimentally so is easier to simply input:</a:t>
                </a:r>
                <a:endParaRPr lang="en-US" b="1" dirty="0"/>
              </a:p>
              <a:p>
                <a:pPr lvl="1"/>
                <a:r>
                  <a:rPr lang="en-US" b="1" dirty="0"/>
                  <a:t>The Tau membrane constant:</a:t>
                </a:r>
              </a:p>
              <a:p>
                <a:pPr marL="914400" lvl="2" indent="0">
                  <a:buNone/>
                </a:pPr>
                <a:r>
                  <a:rPr lang="en-US" b="1" dirty="0"/>
                  <a:t>				</a:t>
                </a:r>
              </a:p>
              <a:p>
                <a:pPr marL="914400" lvl="2" indent="0">
                  <a:buNone/>
                </a:pPr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3200" b="1" dirty="0"/>
              </a:p>
              <a:p>
                <a:endParaRPr lang="en-US" dirty="0"/>
              </a:p>
              <a:p>
                <a:r>
                  <a:rPr lang="en-US" dirty="0"/>
                  <a:t>Replace our update equation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337" y="1463670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2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623" y="1599557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think through our equation: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		</a:t>
                </a:r>
              </a:p>
              <a:p>
                <a:pPr marL="0" indent="0">
                  <a:buNone/>
                </a:pPr>
                <a:r>
                  <a:rPr lang="en-US" b="1" dirty="0"/>
                  <a:t>		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𝒓𝒆𝒔𝒕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𝒆𝒙𝒕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we implement these equations to produce an </a:t>
                </a:r>
                <a:r>
                  <a:rPr lang="en-US" b="1" dirty="0"/>
                  <a:t>AP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Voltage threshold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b="1" dirty="0"/>
                  <a:t>) </a:t>
                </a:r>
                <a:r>
                  <a:rPr lang="en-US" dirty="0"/>
                  <a:t>the voltage where an action potential occurs</a:t>
                </a:r>
              </a:p>
              <a:p>
                <a:pPr lvl="1"/>
                <a:r>
                  <a:rPr lang="en-US" dirty="0"/>
                  <a:t>The amount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𝒆𝒙𝒕</m:t>
                        </m:r>
                      </m:sub>
                    </m:sSub>
                  </m:oMath>
                </a14:m>
                <a:r>
                  <a:rPr lang="en-US" dirty="0"/>
                  <a:t> needed to elicit an </a:t>
                </a:r>
                <a:r>
                  <a:rPr lang="en-US" b="1" dirty="0"/>
                  <a:t>AP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𝒕𝒉𝒓𝒆𝒔𝒉𝒐𝒍𝒅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- the amount of current needed to elicit an </a:t>
                </a:r>
                <a:r>
                  <a:rPr lang="en-US" b="1" dirty="0"/>
                  <a:t>AP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𝒕𝒉𝒓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623" y="1599557"/>
                <a:ext cx="11603520" cy="5224728"/>
              </a:xfrm>
              <a:blipFill>
                <a:blip r:embed="rId2"/>
                <a:stretch>
                  <a:fillRect l="-946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5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D95D-33D2-0252-7DBA-DC345A3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4" y="215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Leaky-integrate and Fire neuron models –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137" y="1540707"/>
                <a:ext cx="11603520" cy="52247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following set function implements firing: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𝒇𝒊𝒓𝒊𝒏𝒈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𝒓𝒆𝒇𝒓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𝒕𝒉𝒓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𝑰𝑹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𝒎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b="1" dirty="0"/>
                  <a:t>	,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While seemingly complicated, the above states if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then the </a:t>
                </a:r>
                <a:r>
                  <a:rPr lang="en-US" sz="2800" b="1" dirty="0"/>
                  <a:t>LIF neuron does not fire (firing (I) = 0)</a:t>
                </a:r>
              </a:p>
              <a:p>
                <a:r>
                  <a:rPr lang="en-US" dirty="0"/>
                  <a:t>If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𝒕𝒉𝒓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then the </a:t>
                </a:r>
                <a:r>
                  <a:rPr lang="en-US" sz="2800" b="1" dirty="0"/>
                  <a:t>LIF neuron reaches an AP by implementing:</a:t>
                </a:r>
              </a:p>
              <a:p>
                <a:endParaRPr lang="en-US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𝒓𝒆𝒇𝒓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𝒕𝒉𝒓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𝑰𝑹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D51304-D450-8768-27E4-761E09CD9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137" y="1540707"/>
                <a:ext cx="11603520" cy="5224728"/>
              </a:xfrm>
              <a:blipFill>
                <a:blip r:embed="rId2"/>
                <a:stretch>
                  <a:fillRect l="-945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0D039-8A83-FA55-6A8A-1401B64E01DB}"/>
                  </a:ext>
                </a:extLst>
              </p:cNvPr>
              <p:cNvSpPr txBox="1"/>
              <p:nvPr/>
            </p:nvSpPr>
            <p:spPr>
              <a:xfrm>
                <a:off x="8091713" y="2080597"/>
                <a:ext cx="295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0D039-8A83-FA55-6A8A-1401B64E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13" y="2080597"/>
                <a:ext cx="2953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34552-C6E0-FCB0-E018-A246FABA1978}"/>
                  </a:ext>
                </a:extLst>
              </p:cNvPr>
              <p:cNvSpPr txBox="1"/>
              <p:nvPr/>
            </p:nvSpPr>
            <p:spPr>
              <a:xfrm>
                <a:off x="8091713" y="2814274"/>
                <a:ext cx="295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𝒕𝒉𝒓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34552-C6E0-FCB0-E018-A246FABA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13" y="2814274"/>
                <a:ext cx="29536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4529-D1AD-8DB7-9567-D881C21C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49" y="-100920"/>
            <a:ext cx="10515600" cy="1325563"/>
          </a:xfrm>
        </p:spPr>
        <p:txBody>
          <a:bodyPr/>
          <a:lstStyle/>
          <a:p>
            <a:r>
              <a:rPr lang="en-US" dirty="0"/>
              <a:t>Why does this </a:t>
            </a:r>
            <a:r>
              <a:rPr lang="en-US" b="1" dirty="0"/>
              <a:t>AP </a:t>
            </a:r>
            <a:r>
              <a:rPr lang="en-US" dirty="0"/>
              <a:t>not look like an </a:t>
            </a:r>
            <a:r>
              <a:rPr lang="en-US" b="1" dirty="0"/>
              <a:t>AP </a:t>
            </a:r>
            <a:r>
              <a:rPr lang="en-US" dirty="0"/>
              <a:t>in </a:t>
            </a:r>
            <a:r>
              <a:rPr lang="en-US" b="1" dirty="0"/>
              <a:t>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64A4-6E0F-249B-F840-F507FF2A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49" y="1068273"/>
            <a:ext cx="10515600" cy="4351338"/>
          </a:xfrm>
        </p:spPr>
        <p:txBody>
          <a:bodyPr/>
          <a:lstStyle/>
          <a:p>
            <a:r>
              <a:rPr lang="en-US" dirty="0"/>
              <a:t>Because we are simply mimicking the </a:t>
            </a:r>
            <a:r>
              <a:rPr lang="en-US" b="1" dirty="0"/>
              <a:t>nature of a neurons AP – that when inputting current increases </a:t>
            </a:r>
            <a:r>
              <a:rPr lang="en-US" b="1" dirty="0" err="1"/>
              <a:t>Vm</a:t>
            </a:r>
            <a:r>
              <a:rPr lang="en-US" b="1" dirty="0"/>
              <a:t> to above its AP </a:t>
            </a:r>
            <a:r>
              <a:rPr lang="en-US" b="1" dirty="0" err="1"/>
              <a:t>Vthr</a:t>
            </a:r>
            <a:r>
              <a:rPr lang="en-US" b="1" dirty="0"/>
              <a:t> then we have an AP</a:t>
            </a:r>
          </a:p>
          <a:p>
            <a:r>
              <a:rPr lang="en-US" dirty="0"/>
              <a:t>When you see the value reset, an AP has just occurred with LIF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42C859A-009D-7D5A-17EB-B02D3C22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9" y="3193142"/>
            <a:ext cx="4428445" cy="35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C267F-F270-1D97-0C40-635E07FBFBA8}"/>
              </a:ext>
            </a:extLst>
          </p:cNvPr>
          <p:cNvSpPr txBox="1"/>
          <p:nvPr/>
        </p:nvSpPr>
        <p:spPr>
          <a:xfrm>
            <a:off x="5551941" y="324394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V_rest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-75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*mV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Resting potential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V_threshold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-50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*mV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Threshold potential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R_m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Mohm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Membrane resistance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tau_m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Membrane time constant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 = </a:t>
            </a:r>
            <a:r>
              <a:rPr lang="en-US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.5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Input current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924378D-34AD-4EEE-2D32-2FABAE7FC6A2}"/>
              </a:ext>
            </a:extLst>
          </p:cNvPr>
          <p:cNvSpPr/>
          <p:nvPr/>
        </p:nvSpPr>
        <p:spPr>
          <a:xfrm>
            <a:off x="1411513" y="2788331"/>
            <a:ext cx="275772" cy="4048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629472D-C48E-6B58-9535-407FA5DE71E5}"/>
              </a:ext>
            </a:extLst>
          </p:cNvPr>
          <p:cNvSpPr/>
          <p:nvPr/>
        </p:nvSpPr>
        <p:spPr>
          <a:xfrm>
            <a:off x="1753166" y="2788331"/>
            <a:ext cx="275772" cy="4048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34581-A9D6-BDE0-7181-083836949582}"/>
              </a:ext>
            </a:extLst>
          </p:cNvPr>
          <p:cNvSpPr txBox="1"/>
          <p:nvPr/>
        </p:nvSpPr>
        <p:spPr>
          <a:xfrm>
            <a:off x="2028938" y="2868159"/>
            <a:ext cx="92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198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4529-D1AD-8DB7-9567-D881C21C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49" y="-100920"/>
            <a:ext cx="10515600" cy="1325563"/>
          </a:xfrm>
        </p:spPr>
        <p:txBody>
          <a:bodyPr/>
          <a:lstStyle/>
          <a:p>
            <a:r>
              <a:rPr lang="en-US" dirty="0"/>
              <a:t>What can these models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864A4-6E0F-249B-F840-F507FF2A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249" y="1039245"/>
            <a:ext cx="10515600" cy="4351338"/>
          </a:xfrm>
        </p:spPr>
        <p:txBody>
          <a:bodyPr/>
          <a:lstStyle/>
          <a:p>
            <a:r>
              <a:rPr lang="en-US" dirty="0"/>
              <a:t>Large networks of </a:t>
            </a:r>
            <a:r>
              <a:rPr lang="en-US" b="1" dirty="0"/>
              <a:t>LIF neurons </a:t>
            </a:r>
            <a:r>
              <a:rPr lang="en-US" dirty="0"/>
              <a:t>to look at </a:t>
            </a:r>
            <a:r>
              <a:rPr lang="en-US" b="1" dirty="0"/>
              <a:t>network events in the brain such as oscillations</a:t>
            </a:r>
            <a:endParaRPr lang="en-US" dirty="0"/>
          </a:p>
        </p:txBody>
      </p:sp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0B97E15-BCDC-AE8D-0582-7399775C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9" y="2393836"/>
            <a:ext cx="4433628" cy="2678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F9FA-0C2F-C362-8D1D-7F551E84F06F}"/>
              </a:ext>
            </a:extLst>
          </p:cNvPr>
          <p:cNvSpPr txBox="1"/>
          <p:nvPr/>
        </p:nvSpPr>
        <p:spPr>
          <a:xfrm>
            <a:off x="-346334" y="5051579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Ostojic</a:t>
            </a:r>
            <a:r>
              <a:rPr lang="en-US" sz="1200" dirty="0"/>
              <a:t> </a:t>
            </a:r>
            <a:r>
              <a:rPr lang="en-US" sz="1200" i="1" dirty="0"/>
              <a:t>Nature Neuroscience </a:t>
            </a:r>
            <a:r>
              <a:rPr lang="en-US" sz="1200" dirty="0"/>
              <a:t>2014 </a:t>
            </a:r>
          </a:p>
        </p:txBody>
      </p:sp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BCDF1A26-5595-32BA-9A2A-1E0A4318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1" y="2390481"/>
            <a:ext cx="2990170" cy="3943981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1622D36-A7E0-4EF6-5EF9-9C24994AE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41" y="2819399"/>
            <a:ext cx="3957141" cy="3106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4E633-8655-9F7E-1889-21C6759B246C}"/>
              </a:ext>
            </a:extLst>
          </p:cNvPr>
          <p:cNvSpPr txBox="1"/>
          <p:nvPr/>
        </p:nvSpPr>
        <p:spPr>
          <a:xfrm>
            <a:off x="5829008" y="6581001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Wang and </a:t>
            </a:r>
            <a:r>
              <a:rPr lang="en-US" sz="1200" dirty="0" err="1"/>
              <a:t>Buzsaki</a:t>
            </a:r>
            <a:r>
              <a:rPr lang="en-US" sz="1200" dirty="0"/>
              <a:t> </a:t>
            </a:r>
            <a:r>
              <a:rPr lang="en-US" sz="1200" i="1" dirty="0"/>
              <a:t>The Journal of Neuroscience 1996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15270-B948-FCA0-1CC4-846460E38E53}"/>
              </a:ext>
            </a:extLst>
          </p:cNvPr>
          <p:cNvSpPr txBox="1"/>
          <p:nvPr/>
        </p:nvSpPr>
        <p:spPr>
          <a:xfrm>
            <a:off x="5323584" y="1979188"/>
            <a:ext cx="617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Single-Ohmic </a:t>
            </a:r>
            <a:r>
              <a:rPr lang="en-US" b="1"/>
              <a:t>Hodgkin-Huxley model (PING model)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EE686-7C09-5D33-9FB5-98F01451C5D6}"/>
              </a:ext>
            </a:extLst>
          </p:cNvPr>
          <p:cNvSpPr txBox="1"/>
          <p:nvPr/>
        </p:nvSpPr>
        <p:spPr>
          <a:xfrm>
            <a:off x="-346334" y="2163854"/>
            <a:ext cx="617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Coupled LIF model</a:t>
            </a:r>
          </a:p>
        </p:txBody>
      </p:sp>
    </p:spTree>
    <p:extLst>
      <p:ext uri="{BB962C8B-B14F-4D97-AF65-F5344CB8AC3E}">
        <p14:creationId xmlns:p14="http://schemas.microsoft.com/office/powerpoint/2010/main" val="14803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EE8A-3628-491F-B260-9C8CBE26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0"/>
            <a:ext cx="10515600" cy="1325563"/>
          </a:xfrm>
        </p:spPr>
        <p:txBody>
          <a:bodyPr/>
          <a:lstStyle/>
          <a:p>
            <a:r>
              <a:rPr lang="en-US" dirty="0"/>
              <a:t>Teaching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ADF3C-BAD0-0C78-804C-B50447DE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128940"/>
            <a:ext cx="10515600" cy="4351338"/>
          </a:xfrm>
        </p:spPr>
        <p:txBody>
          <a:bodyPr/>
          <a:lstStyle/>
          <a:p>
            <a:r>
              <a:rPr lang="en-US" dirty="0"/>
              <a:t>Ermentrout and Terman (2010). </a:t>
            </a:r>
            <a:r>
              <a:rPr lang="en-US" i="1" dirty="0"/>
              <a:t>Mathematical Foundations of Neuroscience. </a:t>
            </a:r>
            <a:r>
              <a:rPr lang="en-US" dirty="0"/>
              <a:t>Springer New York </a:t>
            </a:r>
            <a:r>
              <a:rPr lang="en-US" dirty="0" err="1"/>
              <a:t>Dodrecht</a:t>
            </a:r>
            <a:r>
              <a:rPr lang="en-US" dirty="0"/>
              <a:t> Heidelberg London.</a:t>
            </a:r>
          </a:p>
          <a:p>
            <a:r>
              <a:rPr lang="en-US" dirty="0"/>
              <a:t>Dayan and Abbott (2001). </a:t>
            </a:r>
            <a:r>
              <a:rPr lang="en-US" i="1" dirty="0"/>
              <a:t>Theoretical Neuroscience: Computational and Mathematical Modeling of Neural Systems. </a:t>
            </a:r>
            <a:r>
              <a:rPr lang="en-US" dirty="0"/>
              <a:t>MIT Press.</a:t>
            </a:r>
          </a:p>
          <a:p>
            <a:r>
              <a:rPr lang="en-US" dirty="0" err="1"/>
              <a:t>Mallot</a:t>
            </a:r>
            <a:r>
              <a:rPr lang="en-US" dirty="0"/>
              <a:t> (2013). </a:t>
            </a:r>
            <a:r>
              <a:rPr lang="en-US" i="1" dirty="0"/>
              <a:t>Computational Neuroscience: A First Course</a:t>
            </a:r>
            <a:r>
              <a:rPr lang="en-US" dirty="0"/>
              <a:t>. Springer New York </a:t>
            </a:r>
            <a:r>
              <a:rPr lang="en-US" dirty="0" err="1"/>
              <a:t>Dodrecht</a:t>
            </a:r>
            <a:r>
              <a:rPr lang="en-US" dirty="0"/>
              <a:t> Heidelberg London. </a:t>
            </a:r>
          </a:p>
          <a:p>
            <a:r>
              <a:rPr lang="en-US" dirty="0" err="1"/>
              <a:t>Molleman</a:t>
            </a:r>
            <a:r>
              <a:rPr lang="en-US" dirty="0"/>
              <a:t> (2003). </a:t>
            </a:r>
            <a:r>
              <a:rPr lang="en-US" i="1" dirty="0"/>
              <a:t>Patch Clamping: An Introductory Guide to Patch Clamp Electrophysiology.</a:t>
            </a:r>
            <a:r>
              <a:rPr lang="en-US" dirty="0"/>
              <a:t> John Wiley &amp; Sons Ltd.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0C2A8B-4502-B56F-D385-EA6A7B2DB85E}"/>
              </a:ext>
            </a:extLst>
          </p:cNvPr>
          <p:cNvSpPr txBox="1">
            <a:spLocks/>
          </p:cNvSpPr>
          <p:nvPr/>
        </p:nvSpPr>
        <p:spPr>
          <a:xfrm>
            <a:off x="598714" y="4926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Funding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5DBBD-2076-D53F-2878-4F2A080BC469}"/>
              </a:ext>
            </a:extLst>
          </p:cNvPr>
          <p:cNvSpPr txBox="1"/>
          <p:nvPr/>
        </p:nvSpPr>
        <p:spPr>
          <a:xfrm>
            <a:off x="2960913" y="595242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F32MH134673 </a:t>
            </a:r>
            <a:endParaRPr lang="en-US" sz="3200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BA964AD3-CAA4-F2F1-BFD7-A20E1109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1" y="5946223"/>
            <a:ext cx="2541492" cy="6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1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E4B9-E9D2-CF78-A881-9662296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8" y="110216"/>
            <a:ext cx="119493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Modeling at different levels of neuroscience: Outside-in modelling (modeling findings to understand experimental findings)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7271A-15EA-580E-DC7D-C7D6AE8D764A}"/>
              </a:ext>
            </a:extLst>
          </p:cNvPr>
          <p:cNvSpPr txBox="1"/>
          <p:nvPr/>
        </p:nvSpPr>
        <p:spPr>
          <a:xfrm>
            <a:off x="1027521" y="2026722"/>
            <a:ext cx="506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Place Cells in RL Agent (more on that 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3DD58-3A79-2BDF-B56E-2D389C13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71" y="2396054"/>
            <a:ext cx="4540077" cy="3774813"/>
          </a:xfrm>
          <a:prstGeom prst="rect">
            <a:avLst/>
          </a:prstGeom>
        </p:spPr>
      </p:pic>
      <p:pic>
        <p:nvPicPr>
          <p:cNvPr id="7" name="Picture 6" descr="A diagram of a graph of a distance&#10;&#10;Description automatically generated with medium confidence">
            <a:extLst>
              <a:ext uri="{FF2B5EF4-FFF2-40B4-BE49-F238E27FC236}">
                <a16:creationId xmlns:a16="http://schemas.microsoft.com/office/drawing/2014/main" id="{9856384C-C019-5845-3CC3-7D3977454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883" y="1680685"/>
            <a:ext cx="2925095" cy="4490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55FD1-BC93-D355-9508-8B7A2972599A}"/>
              </a:ext>
            </a:extLst>
          </p:cNvPr>
          <p:cNvSpPr txBox="1"/>
          <p:nvPr/>
        </p:nvSpPr>
        <p:spPr>
          <a:xfrm>
            <a:off x="7170057" y="1142220"/>
            <a:ext cx="410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Place Cells in successful representation(more on that Friday)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3A4B0-09DD-C565-590C-FFB08A96D242}"/>
              </a:ext>
            </a:extLst>
          </p:cNvPr>
          <p:cNvSpPr txBox="1"/>
          <p:nvPr/>
        </p:nvSpPr>
        <p:spPr>
          <a:xfrm>
            <a:off x="6370224" y="6170867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Fang, Duan, Wang </a:t>
            </a:r>
            <a:r>
              <a:rPr lang="en-US" sz="1200" i="1" dirty="0"/>
              <a:t>Frontiers in Neuroscience </a:t>
            </a:r>
            <a:r>
              <a:rPr lang="en-US" sz="1200" dirty="0"/>
              <a:t>2021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40F74-6CAE-110D-BF2A-B3D0C1D76E58}"/>
              </a:ext>
            </a:extLst>
          </p:cNvPr>
          <p:cNvSpPr txBox="1"/>
          <p:nvPr/>
        </p:nvSpPr>
        <p:spPr>
          <a:xfrm>
            <a:off x="314605" y="6141260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Fang, Duan, Wang </a:t>
            </a:r>
            <a:r>
              <a:rPr lang="en-US" sz="1200" i="1" dirty="0"/>
              <a:t>Frontiers in Neuroscience </a:t>
            </a:r>
            <a:r>
              <a:rPr lang="en-US" sz="1200" dirty="0"/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11586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F422-33BD-A802-36B3-A5FE4E46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9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b="1" dirty="0"/>
              <a:t>MOST</a:t>
            </a:r>
            <a:r>
              <a:rPr lang="en-US" dirty="0"/>
              <a:t> important question is your </a:t>
            </a:r>
            <a:r>
              <a:rPr lang="en-US" b="1" dirty="0"/>
              <a:t>scientific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7886-1FC2-50DE-7C1C-57F32275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63"/>
            <a:ext cx="10515600" cy="1991773"/>
          </a:xfrm>
        </p:spPr>
        <p:txBody>
          <a:bodyPr/>
          <a:lstStyle/>
          <a:p>
            <a:r>
              <a:rPr lang="en-US" dirty="0"/>
              <a:t>What determines your use of a model is the question you are asking and at what level</a:t>
            </a:r>
          </a:p>
          <a:p>
            <a:r>
              <a:rPr lang="en-US" dirty="0"/>
              <a:t>Identify the level your question is at, </a:t>
            </a:r>
            <a:r>
              <a:rPr lang="en-US" b="1" dirty="0"/>
              <a:t>then</a:t>
            </a:r>
            <a:r>
              <a:rPr lang="en-US" dirty="0"/>
              <a:t> identify the ideal model</a:t>
            </a:r>
          </a:p>
          <a:p>
            <a:r>
              <a:rPr lang="en-US" dirty="0"/>
              <a:t>You </a:t>
            </a:r>
            <a:r>
              <a:rPr lang="en-US" b="1" dirty="0"/>
              <a:t>cannot</a:t>
            </a:r>
            <a:r>
              <a:rPr lang="en-US" dirty="0"/>
              <a:t> have it all – models at full scale are still not feasible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B2F4F0B-69E2-C4AF-2525-6A34DB244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65" y="3663304"/>
            <a:ext cx="3696203" cy="2801487"/>
          </a:xfrm>
          <a:prstGeom prst="rect">
            <a:avLst/>
          </a:prstGeom>
        </p:spPr>
      </p:pic>
      <p:pic>
        <p:nvPicPr>
          <p:cNvPr id="9" name="Picture 8" descr="A diagram of a cell structure&#10;&#10;Description automatically generated">
            <a:extLst>
              <a:ext uri="{FF2B5EF4-FFF2-40B4-BE49-F238E27FC236}">
                <a16:creationId xmlns:a16="http://schemas.microsoft.com/office/drawing/2014/main" id="{2455890C-BCFF-03E9-6D4F-5CA0B84E4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7" y="3817398"/>
            <a:ext cx="3049311" cy="27894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000BB0-1DD3-DA06-AB9D-BB894AE6DF3C}"/>
              </a:ext>
            </a:extLst>
          </p:cNvPr>
          <p:cNvGrpSpPr/>
          <p:nvPr/>
        </p:nvGrpSpPr>
        <p:grpSpPr>
          <a:xfrm>
            <a:off x="3530009" y="3524836"/>
            <a:ext cx="3819525" cy="3078423"/>
            <a:chOff x="7848009" y="3524836"/>
            <a:chExt cx="3819525" cy="3078423"/>
          </a:xfrm>
        </p:grpSpPr>
        <p:pic>
          <p:nvPicPr>
            <p:cNvPr id="11" name="Picture 10" descr="A close-up of a document&#10;&#10;Description automatically generated">
              <a:extLst>
                <a:ext uri="{FF2B5EF4-FFF2-40B4-BE49-F238E27FC236}">
                  <a16:creationId xmlns:a16="http://schemas.microsoft.com/office/drawing/2014/main" id="{8CF57AA6-EBFD-14DB-D9E9-6259B864D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009" y="3524836"/>
              <a:ext cx="3819525" cy="3078423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998EDE-CE11-7504-7A49-F4699188752C}"/>
                </a:ext>
              </a:extLst>
            </p:cNvPr>
            <p:cNvSpPr/>
            <p:nvPr/>
          </p:nvSpPr>
          <p:spPr>
            <a:xfrm>
              <a:off x="10502900" y="3976941"/>
              <a:ext cx="5397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7099991-9C67-7C14-EC53-4B579BCF4C75}"/>
                </a:ext>
              </a:extLst>
            </p:cNvPr>
            <p:cNvSpPr/>
            <p:nvPr/>
          </p:nvSpPr>
          <p:spPr>
            <a:xfrm>
              <a:off x="9093200" y="410210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77D47C6-F392-A6A9-3086-492D13CDBC93}"/>
                </a:ext>
              </a:extLst>
            </p:cNvPr>
            <p:cNvSpPr/>
            <p:nvPr/>
          </p:nvSpPr>
          <p:spPr>
            <a:xfrm>
              <a:off x="10084391" y="412115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DE6DD8-3928-12C4-A56C-CAC1DFFDBFA0}"/>
                </a:ext>
              </a:extLst>
            </p:cNvPr>
            <p:cNvSpPr/>
            <p:nvPr/>
          </p:nvSpPr>
          <p:spPr>
            <a:xfrm>
              <a:off x="9632950" y="5372400"/>
              <a:ext cx="869950" cy="1442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2A7F13F-3D3B-651B-A10C-8BF0B3228F29}"/>
                </a:ext>
              </a:extLst>
            </p:cNvPr>
            <p:cNvSpPr/>
            <p:nvPr/>
          </p:nvSpPr>
          <p:spPr>
            <a:xfrm>
              <a:off x="7848009" y="5823250"/>
              <a:ext cx="3819525" cy="78000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3570E2-EDB2-282A-F83F-BF4E62DFE513}"/>
              </a:ext>
            </a:extLst>
          </p:cNvPr>
          <p:cNvSpPr txBox="1"/>
          <p:nvPr/>
        </p:nvSpPr>
        <p:spPr>
          <a:xfrm>
            <a:off x="2468549" y="6601733"/>
            <a:ext cx="617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Bezaire</a:t>
            </a:r>
            <a:r>
              <a:rPr lang="en-US" sz="1200" dirty="0"/>
              <a:t> et al. </a:t>
            </a:r>
            <a:r>
              <a:rPr lang="en-US" sz="1200" i="1" dirty="0" err="1"/>
              <a:t>eLife</a:t>
            </a:r>
            <a:r>
              <a:rPr lang="en-US" sz="1200" i="1" dirty="0"/>
              <a:t> </a:t>
            </a:r>
            <a:r>
              <a:rPr lang="en-US" sz="1200" dirty="0"/>
              <a:t>2016 </a:t>
            </a:r>
          </a:p>
        </p:txBody>
      </p:sp>
    </p:spTree>
    <p:extLst>
      <p:ext uri="{BB962C8B-B14F-4D97-AF65-F5344CB8AC3E}">
        <p14:creationId xmlns:p14="http://schemas.microsoft.com/office/powerpoint/2010/main" val="11735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97A-5355-912D-15F8-17FCFAB3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Modelling at different levels of neuroscience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973D8-F1A9-1DE9-9F35-52DBC7A80235}"/>
              </a:ext>
            </a:extLst>
          </p:cNvPr>
          <p:cNvGrpSpPr/>
          <p:nvPr/>
        </p:nvGrpSpPr>
        <p:grpSpPr>
          <a:xfrm>
            <a:off x="-79342" y="2830472"/>
            <a:ext cx="6175342" cy="3772484"/>
            <a:chOff x="-79342" y="2830472"/>
            <a:chExt cx="6175342" cy="37724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45FF8-71AD-AAAE-CCDA-7CB28ECF1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651" y="3271095"/>
              <a:ext cx="4207713" cy="30548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E9C75-889F-AC23-E271-F5CF826238EB}"/>
                </a:ext>
              </a:extLst>
            </p:cNvPr>
            <p:cNvSpPr txBox="1"/>
            <p:nvPr/>
          </p:nvSpPr>
          <p:spPr>
            <a:xfrm>
              <a:off x="974442" y="2830472"/>
              <a:ext cx="3060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Individual Cell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34FA5-C7E8-9C38-C351-7CB87528633F}"/>
                </a:ext>
              </a:extLst>
            </p:cNvPr>
            <p:cNvSpPr txBox="1"/>
            <p:nvPr/>
          </p:nvSpPr>
          <p:spPr>
            <a:xfrm>
              <a:off x="-79342" y="6325957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Fang, Duan, Wang </a:t>
              </a:r>
              <a:r>
                <a:rPr lang="en-US" sz="1200" i="1" dirty="0"/>
                <a:t>Frontiers in Neuroscience </a:t>
              </a:r>
              <a:r>
                <a:rPr lang="en-US" sz="1200" dirty="0"/>
                <a:t>2021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17918-70D6-75A4-6849-DECAA6A09E30}"/>
              </a:ext>
            </a:extLst>
          </p:cNvPr>
          <p:cNvGrpSpPr/>
          <p:nvPr/>
        </p:nvGrpSpPr>
        <p:grpSpPr>
          <a:xfrm>
            <a:off x="2807508" y="910364"/>
            <a:ext cx="6175342" cy="2218797"/>
            <a:chOff x="2807508" y="910364"/>
            <a:chExt cx="6175342" cy="2218797"/>
          </a:xfrm>
        </p:grpSpPr>
        <p:pic>
          <p:nvPicPr>
            <p:cNvPr id="1026" name="Picture 2" descr="Frontiers | Model-Based Inference of Synaptic Transmission">
              <a:extLst>
                <a:ext uri="{FF2B5EF4-FFF2-40B4-BE49-F238E27FC236}">
                  <a16:creationId xmlns:a16="http://schemas.microsoft.com/office/drawing/2014/main" id="{6F11D681-C636-C043-D932-E82936D28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460" y="1325563"/>
              <a:ext cx="5065041" cy="15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3E051-0BD5-AFEA-B7E1-FE17244C9F0B}"/>
                </a:ext>
              </a:extLst>
            </p:cNvPr>
            <p:cNvSpPr txBox="1"/>
            <p:nvPr/>
          </p:nvSpPr>
          <p:spPr>
            <a:xfrm>
              <a:off x="5543304" y="910364"/>
              <a:ext cx="162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Synapse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D46CF3-233B-E684-68B0-6BA7DDFB204D}"/>
                </a:ext>
              </a:extLst>
            </p:cNvPr>
            <p:cNvSpPr txBox="1"/>
            <p:nvPr/>
          </p:nvSpPr>
          <p:spPr>
            <a:xfrm>
              <a:off x="2807508" y="2852162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Bykowska</a:t>
              </a:r>
              <a:r>
                <a:rPr lang="en-US" sz="1200" dirty="0"/>
                <a:t> et al. </a:t>
              </a:r>
              <a:r>
                <a:rPr lang="en-US" sz="1200" i="1" dirty="0"/>
                <a:t>Frontiers in Synaptic Neuroscience </a:t>
              </a:r>
              <a:r>
                <a:rPr lang="en-US" sz="1200" dirty="0"/>
                <a:t>2019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C38A8-565C-DE4E-566F-2B566C8ABD6C}"/>
              </a:ext>
            </a:extLst>
          </p:cNvPr>
          <p:cNvGrpSpPr/>
          <p:nvPr/>
        </p:nvGrpSpPr>
        <p:grpSpPr>
          <a:xfrm>
            <a:off x="5895179" y="3145453"/>
            <a:ext cx="6175342" cy="3712547"/>
            <a:chOff x="5895179" y="3145453"/>
            <a:chExt cx="6175342" cy="3712547"/>
          </a:xfrm>
        </p:grpSpPr>
        <p:pic>
          <p:nvPicPr>
            <p:cNvPr id="6" name="Picture 5" descr="A group of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B1C0B36-CDCE-4933-9117-8EEB8A2E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946" y="3145453"/>
              <a:ext cx="2871748" cy="348828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7F2C-D077-D86A-F839-87E551A0CDBE}"/>
                </a:ext>
              </a:extLst>
            </p:cNvPr>
            <p:cNvSpPr txBox="1"/>
            <p:nvPr/>
          </p:nvSpPr>
          <p:spPr>
            <a:xfrm>
              <a:off x="5895179" y="6581001"/>
              <a:ext cx="6175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Wang and </a:t>
              </a:r>
              <a:r>
                <a:rPr lang="en-US" sz="1200" dirty="0" err="1"/>
                <a:t>Buzsaki</a:t>
              </a:r>
              <a:r>
                <a:rPr lang="en-US" sz="1200" dirty="0"/>
                <a:t> </a:t>
              </a:r>
              <a:r>
                <a:rPr lang="en-US" sz="1200" i="1" dirty="0"/>
                <a:t>The Journal of Neuroscience </a:t>
              </a:r>
              <a:r>
                <a:rPr lang="en-US" sz="1200" dirty="0"/>
                <a:t>1996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D03495-B95E-B5D9-798A-1508ECB1F1E0}"/>
              </a:ext>
            </a:extLst>
          </p:cNvPr>
          <p:cNvSpPr txBox="1"/>
          <p:nvPr/>
        </p:nvSpPr>
        <p:spPr>
          <a:xfrm>
            <a:off x="7735415" y="2990661"/>
            <a:ext cx="473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of neurons </a:t>
            </a:r>
          </a:p>
        </p:txBody>
      </p:sp>
    </p:spTree>
    <p:extLst>
      <p:ext uri="{BB962C8B-B14F-4D97-AF65-F5344CB8AC3E}">
        <p14:creationId xmlns:p14="http://schemas.microsoft.com/office/powerpoint/2010/main" val="218875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D5E6-005E-1785-6548-09428896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our </a:t>
            </a:r>
            <a:r>
              <a:rPr lang="en-US" b="1" dirty="0"/>
              <a:t>scientific question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0C80A-F09D-7F11-7800-D3585A08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gain an understanding of single compartment and approximated models to understand:</a:t>
            </a:r>
          </a:p>
          <a:p>
            <a:pPr marL="514350" indent="-514350">
              <a:buAutoNum type="arabicPeriod"/>
            </a:pPr>
            <a:r>
              <a:rPr lang="en-US" dirty="0"/>
              <a:t>Electrophysiology of a single neuron (Hodgkin-Huxley model)</a:t>
            </a:r>
          </a:p>
          <a:p>
            <a:pPr marL="514350" indent="-514350">
              <a:buAutoNum type="arabicPeriod"/>
            </a:pPr>
            <a:r>
              <a:rPr lang="en-US" dirty="0"/>
              <a:t>Neural network understanding of brain oscillations (Leaky Integrate and Fire model, PING model)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u="sng" dirty="0"/>
              <a:t>In this lecture and Wednesday’s lab: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Spoiler 1 – We will see the complexity of a Hodgkin-Huxley model for gaining a mechanistic understanding of how different ions contribute to AP</a:t>
            </a:r>
          </a:p>
          <a:p>
            <a:pPr marL="0" indent="0">
              <a:buNone/>
            </a:pPr>
            <a:r>
              <a:rPr lang="en-US" dirty="0"/>
              <a:t>Spoiler 2 – We will see how Leaky Integrate and Fire models or single-ohmic models are better at network modeling</a:t>
            </a:r>
          </a:p>
          <a:p>
            <a:pPr marL="0" indent="0">
              <a:buNone/>
            </a:pPr>
            <a:r>
              <a:rPr lang="en-US" dirty="0"/>
              <a:t>Spoiler 3 – Use PING model to observe how networks of inhibitory and excitatory neurons lead to oscillations that we observe in the brain (Outside-In Modelling)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ECC1-5C2D-D297-1DEA-EF0BFBD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guide to excitable membranes and action potentials – </a:t>
            </a:r>
            <a:r>
              <a:rPr lang="en-US" b="1" dirty="0"/>
              <a:t>lipid membranes</a:t>
            </a:r>
            <a:endParaRPr lang="en-US" dirty="0"/>
          </a:p>
        </p:txBody>
      </p:sp>
      <p:pic>
        <p:nvPicPr>
          <p:cNvPr id="5" name="Picture 4" descr="A diagram of a cell structure&#10;&#10;Description automatically generated">
            <a:extLst>
              <a:ext uri="{FF2B5EF4-FFF2-40B4-BE49-F238E27FC236}">
                <a16:creationId xmlns:a16="http://schemas.microsoft.com/office/drawing/2014/main" id="{B6BCE4D2-1367-FA9C-CD19-19918C438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14" y="1866203"/>
            <a:ext cx="5020376" cy="499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56593-4F39-1E0D-A0F3-A2E01A668E7A}"/>
              </a:ext>
            </a:extLst>
          </p:cNvPr>
          <p:cNvSpPr txBox="1"/>
          <p:nvPr/>
        </p:nvSpPr>
        <p:spPr>
          <a:xfrm>
            <a:off x="512290" y="2788415"/>
            <a:ext cx="573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Forms spontaneously a bilayer in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Impermeable to </a:t>
            </a:r>
            <a:r>
              <a:rPr lang="en-US" sz="2800" b="1" dirty="0"/>
              <a:t>“non-lipid” </a:t>
            </a:r>
            <a:r>
              <a:rPr lang="en-US" sz="2800" dirty="0"/>
              <a:t>things – such as water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GREAT </a:t>
            </a:r>
            <a:r>
              <a:rPr lang="en-US" sz="2800" dirty="0"/>
              <a:t>for not allowing ions in….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19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4126</Words>
  <Application>Microsoft Office PowerPoint</Application>
  <PresentationFormat>Widescreen</PresentationFormat>
  <Paragraphs>412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Courier New</vt:lpstr>
      <vt:lpstr>Office Theme</vt:lpstr>
      <vt:lpstr>Computational Neuroscience: Introduction and Neuronal Models</vt:lpstr>
      <vt:lpstr>Who I am:</vt:lpstr>
      <vt:lpstr>I Study:</vt:lpstr>
      <vt:lpstr>Modelling at different levels of neuroscience</vt:lpstr>
      <vt:lpstr>Modeling at different levels of neuroscience: Outside-in modelling (modeling findings to understand experimental findings)</vt:lpstr>
      <vt:lpstr>The MOST important question is your scientific hypothesis</vt:lpstr>
      <vt:lpstr>Modelling at different levels of neuroscience</vt:lpstr>
      <vt:lpstr>So, what is our scientific question? </vt:lpstr>
      <vt:lpstr>A quick guide to excitable membranes and action potentials – lipid membranes</vt:lpstr>
      <vt:lpstr>A quick guide to excitable membranes and action potentials – ion distribution</vt:lpstr>
      <vt:lpstr>A quick guide to excitable membranes and action potentials – ion distribution</vt:lpstr>
      <vt:lpstr>A quick guide to excitable membranes and action potentials – ion distribution all together</vt:lpstr>
      <vt:lpstr>A quick guide to excitable membranes and action potentials – ion distribution all together</vt:lpstr>
      <vt:lpstr>A quick guide to excitable membranes and action potentials – electrical engineering view</vt:lpstr>
      <vt:lpstr>A quick guide to excitable membranes and action potentials – electrical engineering view</vt:lpstr>
      <vt:lpstr>A quick guide to excitable membranes and action potentials – Voltage-gated permeable ion channels</vt:lpstr>
      <vt:lpstr>A quick guide to excitable membranes and action potentials – Action Potentials</vt:lpstr>
      <vt:lpstr>Going from Nernst to GSK equations – a full equation including all ions</vt:lpstr>
      <vt:lpstr>PowerPoint Presentation</vt:lpstr>
      <vt:lpstr>At the footsteps of greatness… An Equation(s) that fully explains the ionic mechanisms underlying the Action Potential  A model that recapitulates a neuron firing!     </vt:lpstr>
      <vt:lpstr>The MOST important question is your scientific hypothesis</vt:lpstr>
      <vt:lpstr>Hodgkin-Huxley equation contextualized </vt:lpstr>
      <vt:lpstr>Hodgkin-Huxley equation</vt:lpstr>
      <vt:lpstr>Hodgkin-Huxley equation – Coulomb’s Law of Capacitance</vt:lpstr>
      <vt:lpstr>Hodgkin-Huxley equation – Ohms law in resistors in parallel</vt:lpstr>
      <vt:lpstr>Hodgkin-Huxley equation </vt:lpstr>
      <vt:lpstr>Hodgkin-Huxley equation</vt:lpstr>
      <vt:lpstr>Hodgkin-Huxley equation</vt:lpstr>
      <vt:lpstr>Hodgkin-Huxley equation</vt:lpstr>
      <vt:lpstr>Hodgkin-Huxley equation</vt:lpstr>
      <vt:lpstr>Hodgkin-Huxley equation results</vt:lpstr>
      <vt:lpstr>Hodgkin-Huxley in the context of compartmental models and passive membrane properties</vt:lpstr>
      <vt:lpstr>Multicompartmental models </vt:lpstr>
      <vt:lpstr>Let us take a moment to see what parts of the Hodgkin-Huxley model show us other computational areas in Neuroscience</vt:lpstr>
      <vt:lpstr>The MOST important question is your scientific hypothesis</vt:lpstr>
      <vt:lpstr>Approximating the dynamics of action potentials</vt:lpstr>
      <vt:lpstr>Approximating the dynamics of action potentials – Leaky-integrate and Fire neuron models</vt:lpstr>
      <vt:lpstr>Leaky-integrate and Fire neuron models – derivation </vt:lpstr>
      <vt:lpstr>Leaky-integrate and Fire neuron models – derivation </vt:lpstr>
      <vt:lpstr>Leaky-integrate and Fire neuron models – derivation </vt:lpstr>
      <vt:lpstr>Leaky-integrate and Fire neuron models – derivation </vt:lpstr>
      <vt:lpstr>Leaky-integrate and Fire neuron models – implementation </vt:lpstr>
      <vt:lpstr>Leaky-integrate and Fire neuron models – implementation </vt:lpstr>
      <vt:lpstr>Why does this AP not look like an AP in LIF</vt:lpstr>
      <vt:lpstr>What can these models do:</vt:lpstr>
      <vt:lpstr>Teaching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Neuroscience: Introduction and Neuronal Models</dc:title>
  <dc:creator>Heath Robinson</dc:creator>
  <cp:lastModifiedBy>Heath Robinson</cp:lastModifiedBy>
  <cp:revision>2</cp:revision>
  <dcterms:created xsi:type="dcterms:W3CDTF">2024-03-29T17:56:28Z</dcterms:created>
  <dcterms:modified xsi:type="dcterms:W3CDTF">2024-04-02T18:20:11Z</dcterms:modified>
</cp:coreProperties>
</file>